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sldIdLst>
    <p:sldId id="256" r:id="rId3"/>
    <p:sldId id="260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8600"/>
            <a:ext cx="9906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58F0D1B-21EC-46D4-9D11-F49E3D1FA60A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7A657A9-FE8B-417B-A7EA-E787A218F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odeWeekEU" TargetMode="External"/><Relationship Id="rId2" Type="http://schemas.openxmlformats.org/officeDocument/2006/relationships/hyperlink" Target="https://www.facebook.com/pages/Europe-Code-Week/3775069990422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week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dgs/connect/en/content/dg-connect" TargetMode="External"/><Relationship Id="rId2" Type="http://schemas.openxmlformats.org/officeDocument/2006/relationships/hyperlink" Target="http://ec.europa.eu/digital-agenda/en/young-adviso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eu/learn/" TargetMode="External"/><Relationship Id="rId2" Type="http://schemas.openxmlformats.org/officeDocument/2006/relationships/hyperlink" Target="http://codeweek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pages/Europe-Code-Week/377506999042215" TargetMode="External"/><Relationship Id="rId4" Type="http://schemas.openxmlformats.org/officeDocument/2006/relationships/hyperlink" Target="http://codeweek.eu/ma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deweek.eu/" TargetMode="External"/><Relationship Id="rId2" Type="http://schemas.openxmlformats.org/officeDocument/2006/relationships/hyperlink" Target="mailto:Euroecode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deweek.eu/learn/" TargetMode="External"/><Relationship Id="rId5" Type="http://schemas.openxmlformats.org/officeDocument/2006/relationships/hyperlink" Target="https://www.facebook.com/pages/Europe-Code-Week/377506999042215" TargetMode="External"/><Relationship Id="rId4" Type="http://schemas.openxmlformats.org/officeDocument/2006/relationships/hyperlink" Target="https://twitter.com/CodeWeek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 Code Week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codeEU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4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800" i="1" dirty="0"/>
              <a:t>Želimo </a:t>
            </a:r>
            <a:r>
              <a:rPr lang="hr-HR" sz="2800" i="1" dirty="0" smtClean="0"/>
              <a:t>potaknuti pojedince, </a:t>
            </a:r>
            <a:r>
              <a:rPr lang="hr-HR" sz="2800" i="1" dirty="0"/>
              <a:t>skupine i organizacije </a:t>
            </a:r>
            <a:r>
              <a:rPr lang="hr-HR" sz="2800" i="1" dirty="0" smtClean="0"/>
              <a:t>kako bi povezali ljude koji su doživjeli </a:t>
            </a:r>
            <a:r>
              <a:rPr lang="hr-HR" sz="2800" i="1" dirty="0"/>
              <a:t>radost </a:t>
            </a:r>
            <a:r>
              <a:rPr lang="hr-HR" sz="2800" i="1" dirty="0" smtClean="0"/>
              <a:t>programiranja </a:t>
            </a:r>
            <a:r>
              <a:rPr lang="hr-HR" sz="2800" i="1" dirty="0"/>
              <a:t>s ljudima koji su voljni naučiti</a:t>
            </a:r>
            <a:r>
              <a:rPr lang="hr-HR" sz="2800" i="1" dirty="0" smtClean="0"/>
              <a:t>.</a:t>
            </a: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hr-HR" sz="2800" i="1" dirty="0" smtClean="0"/>
              <a:t>Želite li se pridružiti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19600"/>
            <a:ext cx="1849582" cy="184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11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programiranje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82218"/>
              </p:ext>
            </p:extLst>
          </p:nvPr>
        </p:nvGraphicFramePr>
        <p:xfrm>
          <a:off x="152400" y="2057400"/>
          <a:ext cx="1676400" cy="345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</a:tblGrid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Zašto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Kada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Tko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Ja</a:t>
                      </a:r>
                      <a:r>
                        <a:rPr lang="en-US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 </a:t>
                      </a:r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Ti</a:t>
                      </a:r>
                      <a:r>
                        <a:rPr lang="en-US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!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2038388"/>
            <a:ext cx="6629400" cy="4362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Programiranje je ključna vještina stručnjaka u svim područjima:</a:t>
            </a:r>
            <a:endParaRPr lang="en-US" dirty="0" smtClean="0"/>
          </a:p>
          <a:p>
            <a:pPr lvl="1"/>
            <a:r>
              <a:rPr lang="en-US" dirty="0" smtClean="0"/>
              <a:t>ICT </a:t>
            </a:r>
            <a:r>
              <a:rPr lang="hr-HR" dirty="0" smtClean="0"/>
              <a:t>stručnjaci</a:t>
            </a:r>
            <a:r>
              <a:rPr lang="en-US" dirty="0" smtClean="0"/>
              <a:t>, </a:t>
            </a:r>
            <a:r>
              <a:rPr lang="hr-HR" dirty="0" smtClean="0"/>
              <a:t>istraživači</a:t>
            </a:r>
            <a:r>
              <a:rPr lang="en-US" dirty="0" smtClean="0"/>
              <a:t>, </a:t>
            </a:r>
            <a:r>
              <a:rPr lang="hr-HR" dirty="0" smtClean="0"/>
              <a:t>dizajneri, medicina</a:t>
            </a:r>
            <a:r>
              <a:rPr lang="en-US" dirty="0" smtClean="0"/>
              <a:t>…</a:t>
            </a:r>
          </a:p>
          <a:p>
            <a:pPr marL="329184" lvl="1" indent="0">
              <a:buNone/>
            </a:pPr>
            <a:endParaRPr lang="en-US" dirty="0" smtClean="0"/>
          </a:p>
          <a:p>
            <a:r>
              <a:rPr lang="hr-HR" dirty="0" smtClean="0"/>
              <a:t>Već danas nedostaju </a:t>
            </a:r>
            <a:r>
              <a:rPr lang="en-US" dirty="0" smtClean="0"/>
              <a:t>ICT </a:t>
            </a:r>
            <a:r>
              <a:rPr lang="hr-HR" dirty="0" smtClean="0"/>
              <a:t>stručnjaci u </a:t>
            </a:r>
            <a:r>
              <a:rPr lang="en-US" dirty="0" err="1" smtClean="0"/>
              <a:t>Europ</a:t>
            </a:r>
            <a:r>
              <a:rPr lang="hr-HR" dirty="0" smtClean="0"/>
              <a:t>i</a:t>
            </a:r>
            <a:endParaRPr lang="en-US" dirty="0" smtClean="0"/>
          </a:p>
          <a:p>
            <a:pPr lvl="1"/>
            <a:r>
              <a:rPr lang="hr-HR" dirty="0" smtClean="0"/>
              <a:t>do</a:t>
            </a:r>
            <a:r>
              <a:rPr lang="en-US" dirty="0" smtClean="0"/>
              <a:t> 2015</a:t>
            </a:r>
            <a:r>
              <a:rPr lang="hr-HR" dirty="0" smtClean="0"/>
              <a:t>. godine nedostajat će </a:t>
            </a:r>
            <a:r>
              <a:rPr lang="en-US" dirty="0" smtClean="0"/>
              <a:t>900.000 ICT </a:t>
            </a:r>
            <a:r>
              <a:rPr lang="hr-HR" dirty="0" smtClean="0"/>
              <a:t>stručnjaka</a:t>
            </a:r>
            <a:endParaRPr lang="en-US" dirty="0" smtClean="0"/>
          </a:p>
          <a:p>
            <a:pPr lvl="1"/>
            <a:r>
              <a:rPr lang="hr-HR" dirty="0"/>
              <a:t>o</a:t>
            </a:r>
            <a:r>
              <a:rPr lang="hr-HR" dirty="0" smtClean="0"/>
              <a:t>vaj nedostatak mogu umanjiti trenutno nezaposleni Europljani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hr-HR" dirty="0" smtClean="0"/>
              <a:t>U budućnosti gospodarstvo</a:t>
            </a:r>
            <a:r>
              <a:rPr lang="en-US" dirty="0" smtClean="0"/>
              <a:t> Europe </a:t>
            </a:r>
            <a:r>
              <a:rPr lang="hr-HR" dirty="0" smtClean="0"/>
              <a:t>je usko povezano s tehnologijom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2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36563"/>
            <a:ext cx="8516520" cy="1442674"/>
          </a:xfrm>
        </p:spPr>
        <p:txBody>
          <a:bodyPr/>
          <a:lstStyle/>
          <a:p>
            <a:r>
              <a:rPr lang="hr-HR" sz="4400" dirty="0" smtClean="0"/>
              <a:t>Koje su planirane aktivnosti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637931"/>
              </p:ext>
            </p:extLst>
          </p:nvPr>
        </p:nvGraphicFramePr>
        <p:xfrm>
          <a:off x="152400" y="2057400"/>
          <a:ext cx="1676400" cy="345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</a:tblGrid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Zašto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Što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Kada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Tko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Ja</a:t>
                      </a:r>
                      <a:r>
                        <a:rPr lang="en-US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 </a:t>
                      </a:r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Ti</a:t>
                      </a:r>
                      <a:r>
                        <a:rPr lang="en-US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!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2038388"/>
            <a:ext cx="7086600" cy="4362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Tjedan dana posvećujemo usmjeravanju pažnje i podizanju svijesti o važnosti  programiranja na europskoj razini</a:t>
            </a:r>
            <a:endParaRPr lang="en-US" dirty="0" smtClean="0"/>
          </a:p>
          <a:p>
            <a:pPr lvl="1"/>
            <a:r>
              <a:rPr lang="hr-HR" dirty="0" smtClean="0"/>
              <a:t>Europski parlament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Facebook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Twitter</a:t>
            </a:r>
            <a:endParaRPr lang="en-US" dirty="0" smtClean="0"/>
          </a:p>
          <a:p>
            <a:pPr lvl="1"/>
            <a:r>
              <a:rPr lang="hr-HR" dirty="0" smtClean="0"/>
              <a:t>Mediji zemalja članica</a:t>
            </a:r>
            <a:endParaRPr lang="en-US" dirty="0" smtClean="0"/>
          </a:p>
          <a:p>
            <a:endParaRPr lang="en-US" dirty="0" smtClean="0"/>
          </a:p>
          <a:p>
            <a:r>
              <a:rPr lang="hr-HR" dirty="0" smtClean="0"/>
              <a:t>Organizirajte različita događanja povezana s programiranjem, radionice i slično kako bi zajedno ostvarili cilj</a:t>
            </a:r>
            <a:endParaRPr lang="en-US" dirty="0" smtClean="0"/>
          </a:p>
          <a:p>
            <a:endParaRPr lang="en-US" dirty="0" smtClean="0"/>
          </a:p>
          <a:p>
            <a:r>
              <a:rPr lang="hr-HR" dirty="0" smtClean="0"/>
              <a:t>Međusobno podijelite primjere dobre prakse </a:t>
            </a:r>
            <a:r>
              <a:rPr lang="hr-HR" dirty="0"/>
              <a:t>s</a:t>
            </a:r>
            <a:r>
              <a:rPr lang="vi-VN" dirty="0" smtClean="0"/>
              <a:t>uradnj</a:t>
            </a:r>
            <a:r>
              <a:rPr lang="hr-HR" dirty="0" smtClean="0"/>
              <a:t>om</a:t>
            </a:r>
            <a:r>
              <a:rPr lang="vi-VN" dirty="0" smtClean="0"/>
              <a:t> </a:t>
            </a:r>
            <a:r>
              <a:rPr lang="vi-VN" dirty="0"/>
              <a:t>između različitih </a:t>
            </a:r>
            <a:r>
              <a:rPr lang="vi-VN" dirty="0" smtClean="0"/>
              <a:t>postojećih</a:t>
            </a:r>
            <a:r>
              <a:rPr lang="hr-HR" dirty="0" smtClean="0"/>
              <a:t> ustanova,</a:t>
            </a:r>
            <a:r>
              <a:rPr lang="vi-VN" dirty="0" smtClean="0"/>
              <a:t> </a:t>
            </a:r>
            <a:r>
              <a:rPr lang="vi-VN" dirty="0"/>
              <a:t>inicijativa i </a:t>
            </a:r>
            <a:r>
              <a:rPr lang="hr-HR" dirty="0" smtClean="0"/>
              <a:t>grupa</a:t>
            </a:r>
          </a:p>
          <a:p>
            <a:pPr lvl="1"/>
            <a:r>
              <a:rPr lang="en-US" dirty="0" smtClean="0">
                <a:hlinkClick r:id="rId4"/>
              </a:rPr>
              <a:t>Web</a:t>
            </a:r>
            <a:r>
              <a:rPr lang="en-US" dirty="0" smtClean="0"/>
              <a:t>, </a:t>
            </a:r>
            <a:r>
              <a:rPr lang="en-US" dirty="0">
                <a:hlinkClick r:id="rId2"/>
              </a:rPr>
              <a:t>F</a:t>
            </a:r>
            <a:r>
              <a:rPr lang="en-US" dirty="0" smtClean="0">
                <a:hlinkClick r:id="rId2"/>
              </a:rPr>
              <a:t>acebook </a:t>
            </a:r>
            <a:endParaRPr lang="hr-HR" dirty="0" smtClean="0"/>
          </a:p>
          <a:p>
            <a:pPr lvl="1"/>
            <a:r>
              <a:rPr lang="hr-HR" dirty="0" smtClean="0"/>
              <a:t>Otvoreni smo za sve vaše prijedloge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9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63"/>
            <a:ext cx="8592720" cy="1442674"/>
          </a:xfrm>
        </p:spPr>
        <p:txBody>
          <a:bodyPr/>
          <a:lstStyle/>
          <a:p>
            <a:r>
              <a:rPr lang="hr-HR" sz="4400" dirty="0" smtClean="0"/>
              <a:t>Kada se održavaju događanja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545015"/>
              </p:ext>
            </p:extLst>
          </p:nvPr>
        </p:nvGraphicFramePr>
        <p:xfrm>
          <a:off x="152400" y="2057400"/>
          <a:ext cx="1676400" cy="345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</a:tblGrid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Zašto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Kada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Tko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Ja</a:t>
                      </a:r>
                      <a:r>
                        <a:rPr lang="en-US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 </a:t>
                      </a:r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Ti</a:t>
                      </a:r>
                      <a:r>
                        <a:rPr lang="en-US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!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2038388"/>
            <a:ext cx="6629400" cy="43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2190788"/>
            <a:ext cx="6629400" cy="43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Po prvi puta ove godine obilježava se europski tjedan programiranja - </a:t>
            </a:r>
            <a:r>
              <a:rPr lang="hr-H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Europe </a:t>
            </a:r>
            <a:r>
              <a:rPr lang="hr-HR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Code</a:t>
            </a:r>
            <a:r>
              <a:rPr lang="hr-H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Week</a:t>
            </a:r>
            <a:r>
              <a:rPr lang="hr-H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/>
              <a:t>s namjerom da postane tradicija.</a:t>
            </a:r>
          </a:p>
          <a:p>
            <a:pPr marL="0" indent="0">
              <a:buNone/>
            </a:pPr>
            <a:endParaRPr lang="en-US" dirty="0"/>
          </a:p>
          <a:p>
            <a:r>
              <a:rPr lang="hr-HR" dirty="0" smtClean="0"/>
              <a:t>Događanja se organiziraju diljem zemalja </a:t>
            </a:r>
            <a:r>
              <a:rPr lang="en-US" dirty="0" smtClean="0"/>
              <a:t>EU </a:t>
            </a:r>
            <a:r>
              <a:rPr lang="hr-HR" dirty="0" smtClean="0"/>
              <a:t>od 25. do 30. studenog.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54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63"/>
            <a:ext cx="8592720" cy="1442674"/>
          </a:xfrm>
        </p:spPr>
        <p:txBody>
          <a:bodyPr/>
          <a:lstStyle/>
          <a:p>
            <a:r>
              <a:rPr lang="hr-HR" sz="4400" dirty="0" smtClean="0"/>
              <a:t>Tko je pokretač i organizator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40469"/>
              </p:ext>
            </p:extLst>
          </p:nvPr>
        </p:nvGraphicFramePr>
        <p:xfrm>
          <a:off x="152400" y="2057400"/>
          <a:ext cx="1676400" cy="345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</a:tblGrid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Zašto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Kada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Tko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Ja</a:t>
                      </a:r>
                      <a:r>
                        <a:rPr lang="en-US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hr-HR" sz="28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Ti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!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2038388"/>
            <a:ext cx="6629400" cy="43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2190788"/>
            <a:ext cx="6629400" cy="436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Inicijativu je pokrenula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Neelie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Kroes</a:t>
            </a:r>
            <a:r>
              <a:rPr lang="en-US" dirty="0">
                <a:hlinkClick r:id="rId2"/>
              </a:rPr>
              <a:t>' </a:t>
            </a:r>
            <a:r>
              <a:rPr lang="hr-HR" dirty="0" smtClean="0"/>
              <a:t>mlađa savjetnica</a:t>
            </a:r>
            <a:r>
              <a:rPr lang="en-US" dirty="0"/>
              <a:t> </a:t>
            </a:r>
            <a:r>
              <a:rPr lang="hr-HR" dirty="0" smtClean="0"/>
              <a:t>uz podršku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DG Connect</a:t>
            </a:r>
            <a:r>
              <a:rPr lang="en-US" dirty="0"/>
              <a:t> </a:t>
            </a:r>
            <a:r>
              <a:rPr lang="hr-HR" dirty="0" smtClean="0"/>
              <a:t>pri Europskoj komisiji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… </a:t>
            </a:r>
            <a:r>
              <a:rPr lang="en-US" dirty="0" err="1" smtClean="0"/>
              <a:t>ali</a:t>
            </a:r>
            <a:r>
              <a:rPr lang="hr-HR" dirty="0" smtClean="0"/>
              <a:t> važni su</a:t>
            </a:r>
            <a:r>
              <a:rPr lang="en-US" dirty="0" smtClean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hr-HR" dirty="0" smtClean="0"/>
              <a:t>vas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hr-HR" dirty="0" smtClean="0"/>
              <a:t>organiziraju različita prigodna događanja i</a:t>
            </a:r>
            <a:r>
              <a:rPr lang="en-US" dirty="0" smtClean="0"/>
              <a:t> </a:t>
            </a:r>
            <a:r>
              <a:rPr lang="en-US" dirty="0" err="1" smtClean="0"/>
              <a:t>podr</a:t>
            </a:r>
            <a:r>
              <a:rPr lang="hr-HR" dirty="0" err="1" smtClean="0"/>
              <a:t>žavaju</a:t>
            </a:r>
            <a:r>
              <a:rPr lang="hr-HR" dirty="0" smtClean="0"/>
              <a:t> ovu inicijativu!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16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mogu sudjelovati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003301"/>
              </p:ext>
            </p:extLst>
          </p:nvPr>
        </p:nvGraphicFramePr>
        <p:xfrm>
          <a:off x="152400" y="2057400"/>
          <a:ext cx="1676400" cy="345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</a:tblGrid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Zašto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Što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Kada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r>
                        <a:rPr lang="hr-HR" sz="2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Tko</a:t>
                      </a:r>
                      <a:endParaRPr lang="en-US" sz="2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Ja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hr-HR" sz="2800" dirty="0" smtClean="0">
                          <a:solidFill>
                            <a:schemeClr val="tx1"/>
                          </a:solidFill>
                        </a:rPr>
                        <a:t>Ti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1828800"/>
            <a:ext cx="6629400" cy="43624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Potrebna nam je vaša podrška u organizaciji događanja povodom tjedna programiranja!</a:t>
            </a:r>
            <a:endParaRPr lang="en-US" dirty="0"/>
          </a:p>
          <a:p>
            <a:r>
              <a:rPr lang="hr-HR" dirty="0"/>
              <a:t>Ž</a:t>
            </a:r>
            <a:r>
              <a:rPr lang="en-US" dirty="0" err="1" smtClean="0"/>
              <a:t>eljeli</a:t>
            </a:r>
            <a:r>
              <a:rPr lang="en-US" dirty="0" smtClean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hr-HR" dirty="0" smtClean="0"/>
              <a:t>i vas</a:t>
            </a:r>
            <a:r>
              <a:rPr lang="en-US" dirty="0" smtClean="0"/>
              <a:t> </a:t>
            </a:r>
            <a:r>
              <a:rPr lang="en-US" dirty="0" err="1"/>
              <a:t>zamoliti</a:t>
            </a:r>
            <a:r>
              <a:rPr lang="en-US" dirty="0"/>
              <a:t> </a:t>
            </a:r>
            <a:r>
              <a:rPr lang="en-US" dirty="0" smtClean="0"/>
              <a:t>da:</a:t>
            </a:r>
          </a:p>
          <a:p>
            <a:pPr lvl="1"/>
            <a:r>
              <a:rPr lang="hr-HR" dirty="0" smtClean="0"/>
              <a:t>Organizirate vlastiti događaj povodom </a:t>
            </a:r>
            <a:r>
              <a:rPr lang="en-US" dirty="0" err="1" smtClean="0">
                <a:hlinkClick r:id="rId2"/>
              </a:rPr>
              <a:t>Europ</a:t>
            </a:r>
            <a:r>
              <a:rPr lang="hr-HR" dirty="0">
                <a:hlinkClick r:id="rId2"/>
              </a:rPr>
              <a:t>e</a:t>
            </a:r>
            <a:r>
              <a:rPr lang="en-US" dirty="0" smtClean="0">
                <a:hlinkClick r:id="rId2"/>
              </a:rPr>
              <a:t> Code Week</a:t>
            </a:r>
            <a:r>
              <a:rPr lang="en-US" dirty="0" smtClean="0"/>
              <a:t>. </a:t>
            </a:r>
            <a:r>
              <a:rPr lang="hr-HR" dirty="0" smtClean="0"/>
              <a:t>Čak ako vaš događaj nije usko povezan s programiranjem, biti će nam drago predstaviti ga.</a:t>
            </a:r>
            <a:endParaRPr lang="en-US" dirty="0" smtClean="0"/>
          </a:p>
          <a:p>
            <a:pPr lvl="1"/>
            <a:r>
              <a:rPr lang="hr-HR" dirty="0" smtClean="0"/>
              <a:t>Kontaktirajte </a:t>
            </a:r>
            <a:r>
              <a:rPr lang="en-US" dirty="0" smtClean="0">
                <a:hlinkClick r:id="rId3"/>
              </a:rPr>
              <a:t>lo</a:t>
            </a:r>
            <a:r>
              <a:rPr lang="hr-HR" dirty="0" smtClean="0">
                <a:hlinkClick r:id="rId3"/>
              </a:rPr>
              <a:t>k</a:t>
            </a:r>
            <a:r>
              <a:rPr lang="en-US" dirty="0" smtClean="0">
                <a:hlinkClick r:id="rId3"/>
              </a:rPr>
              <a:t>al</a:t>
            </a:r>
            <a:r>
              <a:rPr lang="hr-HR" dirty="0" err="1" smtClean="0">
                <a:hlinkClick r:id="rId3"/>
              </a:rPr>
              <a:t>nog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ambasador</a:t>
            </a:r>
            <a:r>
              <a:rPr lang="hr-HR" dirty="0" smtClean="0">
                <a:hlinkClick r:id="rId3"/>
              </a:rPr>
              <a:t>a</a:t>
            </a:r>
            <a:r>
              <a:rPr lang="en-US" dirty="0" smtClean="0">
                <a:hlinkClick r:id="rId3"/>
              </a:rPr>
              <a:t> </a:t>
            </a:r>
            <a:r>
              <a:rPr lang="hr-HR" dirty="0" smtClean="0"/>
              <a:t>i registrirajte svoj događaj na našoj </a:t>
            </a:r>
            <a:r>
              <a:rPr lang="en-US" dirty="0" smtClean="0"/>
              <a:t> </a:t>
            </a:r>
            <a:r>
              <a:rPr lang="hr-HR" dirty="0" smtClean="0">
                <a:hlinkClick r:id="rId4"/>
              </a:rPr>
              <a:t>k</a:t>
            </a:r>
            <a:r>
              <a:rPr lang="en-US" dirty="0" smtClean="0">
                <a:hlinkClick r:id="rId4"/>
              </a:rPr>
              <a:t>a</a:t>
            </a:r>
            <a:r>
              <a:rPr lang="hr-HR" dirty="0" err="1" smtClean="0">
                <a:hlinkClick r:id="rId4"/>
              </a:rPr>
              <a:t>rti</a:t>
            </a:r>
            <a:endParaRPr lang="en-US" dirty="0" smtClean="0"/>
          </a:p>
          <a:p>
            <a:pPr lvl="1"/>
            <a:r>
              <a:rPr lang="hr-HR" dirty="0" smtClean="0"/>
              <a:t>Podijelite svoje primjere dobre prakse na našoj 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Facebook </a:t>
            </a:r>
            <a:r>
              <a:rPr lang="hr-HR" dirty="0" smtClean="0">
                <a:hlinkClick r:id="rId5"/>
              </a:rPr>
              <a:t>str</a:t>
            </a:r>
            <a:r>
              <a:rPr lang="en-US" dirty="0" smtClean="0">
                <a:hlinkClick r:id="rId5"/>
              </a:rPr>
              <a:t>a</a:t>
            </a:r>
            <a:r>
              <a:rPr lang="hr-HR" dirty="0" err="1" smtClean="0">
                <a:hlinkClick r:id="rId5"/>
              </a:rPr>
              <a:t>nici</a:t>
            </a:r>
            <a:endParaRPr lang="en-US" dirty="0" smtClean="0"/>
          </a:p>
          <a:p>
            <a:pPr lvl="1"/>
            <a:r>
              <a:rPr lang="hr-HR" dirty="0" smtClean="0"/>
              <a:t>Doprinesite ovoj inicijativi vlastitim idejama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413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Slobodno nas kontaktirajte za više informacija i suradnju: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Europecodes@gmail.com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://codeweek.eu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twitter.com/CodeWeekEU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www.facebook.com/pages/Europe-Code-Week/377506999042215</a:t>
            </a:r>
            <a:endParaRPr lang="en-US" dirty="0" smtClean="0"/>
          </a:p>
          <a:p>
            <a:endParaRPr lang="en-US" dirty="0"/>
          </a:p>
          <a:p>
            <a:r>
              <a:rPr lang="hr-HR" dirty="0" smtClean="0"/>
              <a:t>Lokalne ambasadore potražite na: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://codeweek.eu/learn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07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115</TotalTime>
  <Words>355</Words>
  <Application>Microsoft Office PowerPoint</Application>
  <PresentationFormat>Prikaz na zaslonu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0" baseType="lpstr">
      <vt:lpstr>Sketchbook</vt:lpstr>
      <vt:lpstr>1_Sketchbook</vt:lpstr>
      <vt:lpstr>Europe Code Week</vt:lpstr>
      <vt:lpstr>PowerPointova prezentacija</vt:lpstr>
      <vt:lpstr>Zašto programiranje?</vt:lpstr>
      <vt:lpstr>Koje su planirane aktivnosti?</vt:lpstr>
      <vt:lpstr>Kada se održavaju događanja?</vt:lpstr>
      <vt:lpstr>Tko je pokretač i organizator?</vt:lpstr>
      <vt:lpstr>Kako mogu sudjelovati?</vt:lpstr>
      <vt:lpstr>Kontakt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Code Week</dc:title>
  <dc:creator>mer.diaz</dc:creator>
  <cp:lastModifiedBy>Alenka Njegovac</cp:lastModifiedBy>
  <cp:revision>23</cp:revision>
  <dcterms:created xsi:type="dcterms:W3CDTF">2013-10-12T16:00:39Z</dcterms:created>
  <dcterms:modified xsi:type="dcterms:W3CDTF">2013-11-02T08:29:23Z</dcterms:modified>
</cp:coreProperties>
</file>