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67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5.11.2012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5.11.2012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5.11.2012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5.11.2012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5.11.2012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5.11.2012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5.11.2012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5.11.2012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5.11.2012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5.11.2012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5.11.2012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818486-8264-42AD-9912-D149865BB279}" type="datetimeFigureOut">
              <a:rPr lang="sr-Latn-CS" smtClean="0"/>
              <a:pPr/>
              <a:t>5.11.2012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COMPARISON OF ADJECTIVES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Silvije </a:t>
            </a:r>
            <a:r>
              <a:rPr lang="hr-HR" dirty="0" err="1" smtClean="0"/>
              <a:t>Devald</a:t>
            </a:r>
            <a:r>
              <a:rPr lang="hr-HR" dirty="0" smtClean="0"/>
              <a:t> M.A.</a:t>
            </a:r>
          </a:p>
          <a:p>
            <a:r>
              <a:rPr lang="hr-HR" dirty="0" smtClean="0"/>
              <a:t>Vladimir Nazor </a:t>
            </a:r>
            <a:r>
              <a:rPr lang="hr-HR" dirty="0" err="1" smtClean="0"/>
              <a:t>Primary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endParaRPr lang="hr-HR" dirty="0" smtClean="0"/>
          </a:p>
          <a:p>
            <a:r>
              <a:rPr lang="hr-HR" dirty="0" smtClean="0"/>
              <a:t>Daruvar, Croatia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err="1" smtClean="0"/>
              <a:t>Comparison</a:t>
            </a:r>
            <a:r>
              <a:rPr lang="hr-HR" dirty="0" smtClean="0"/>
              <a:t> of </a:t>
            </a:r>
            <a:r>
              <a:rPr lang="hr-HR" dirty="0" err="1" smtClean="0"/>
              <a:t>Equality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Komparacija jednakosti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as … as</a:t>
            </a:r>
          </a:p>
          <a:p>
            <a:r>
              <a:rPr lang="hr-HR" i="1" dirty="0" smtClean="0"/>
              <a:t>na hrvatski se prevodi usporedbom</a:t>
            </a:r>
          </a:p>
          <a:p>
            <a:r>
              <a:rPr lang="hr-HR" dirty="0" smtClean="0"/>
              <a:t>some </a:t>
            </a:r>
            <a:r>
              <a:rPr lang="hr-HR" dirty="0" err="1" smtClean="0"/>
              <a:t>such</a:t>
            </a:r>
            <a:r>
              <a:rPr lang="hr-HR" dirty="0" smtClean="0"/>
              <a:t> </a:t>
            </a:r>
            <a:r>
              <a:rPr lang="hr-HR" dirty="0" err="1" smtClean="0"/>
              <a:t>comparisons</a:t>
            </a:r>
            <a:r>
              <a:rPr lang="hr-HR" dirty="0" smtClean="0"/>
              <a:t> are set </a:t>
            </a:r>
            <a:r>
              <a:rPr lang="hr-HR" dirty="0" err="1" smtClean="0"/>
              <a:t>phrases</a:t>
            </a:r>
            <a:r>
              <a:rPr lang="hr-HR" dirty="0" smtClean="0"/>
              <a:t> and are </a:t>
            </a:r>
            <a:r>
              <a:rPr lang="hr-HR" dirty="0" err="1" smtClean="0"/>
              <a:t>language</a:t>
            </a:r>
            <a:r>
              <a:rPr lang="hr-HR" dirty="0" smtClean="0"/>
              <a:t>-</a:t>
            </a:r>
            <a:r>
              <a:rPr lang="hr-HR" dirty="0" err="1" smtClean="0"/>
              <a:t>specific</a:t>
            </a:r>
            <a:endParaRPr lang="hr-HR" dirty="0" smtClean="0"/>
          </a:p>
          <a:p>
            <a:r>
              <a:rPr lang="hr-HR" i="1" dirty="0" smtClean="0"/>
              <a:t>neke takve usporedbe su frazemi i karakteristični su za pojedini jezik (teško prevodivi)</a:t>
            </a:r>
          </a:p>
          <a:p>
            <a:pPr>
              <a:buNone/>
            </a:pPr>
            <a:r>
              <a:rPr lang="hr-HR" i="1" dirty="0" smtClean="0"/>
              <a:t>		</a:t>
            </a:r>
            <a:r>
              <a:rPr lang="hr-HR" b="1" i="1" dirty="0" smtClean="0"/>
              <a:t>as </a:t>
            </a:r>
            <a:r>
              <a:rPr lang="hr-HR" b="1" i="1" dirty="0" err="1" smtClean="0"/>
              <a:t>drunk</a:t>
            </a:r>
            <a:r>
              <a:rPr lang="hr-HR" b="1" i="1" dirty="0" smtClean="0"/>
              <a:t> </a:t>
            </a:r>
            <a:r>
              <a:rPr lang="hr-HR" b="1" i="1" dirty="0" err="1" smtClean="0"/>
              <a:t>as</a:t>
            </a:r>
            <a:r>
              <a:rPr lang="hr-HR" b="1" i="1" dirty="0" smtClean="0"/>
              <a:t> a lord</a:t>
            </a:r>
          </a:p>
          <a:p>
            <a:pPr>
              <a:buNone/>
            </a:pPr>
            <a:r>
              <a:rPr lang="hr-HR" b="1" i="1" dirty="0" smtClean="0"/>
              <a:t>		pijan kao majka</a:t>
            </a:r>
            <a:endParaRPr lang="hr-H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dirty="0" err="1" smtClean="0"/>
              <a:t>Comparison</a:t>
            </a:r>
            <a:r>
              <a:rPr lang="hr-HR" dirty="0" smtClean="0"/>
              <a:t> of </a:t>
            </a:r>
            <a:r>
              <a:rPr lang="hr-HR" dirty="0" err="1" smtClean="0"/>
              <a:t>Equality</a:t>
            </a:r>
            <a:r>
              <a:rPr lang="hr-HR" dirty="0" smtClean="0"/>
              <a:t> – </a:t>
            </a:r>
            <a:r>
              <a:rPr lang="hr-HR" dirty="0" err="1" smtClean="0"/>
              <a:t>Similes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pPr>
              <a:buNone/>
            </a:pPr>
            <a:r>
              <a:rPr lang="hr-HR" dirty="0" smtClean="0"/>
              <a:t>as </a:t>
            </a:r>
            <a:r>
              <a:rPr lang="hr-HR" dirty="0" err="1" smtClean="0"/>
              <a:t>sober</a:t>
            </a:r>
            <a:r>
              <a:rPr lang="hr-HR" dirty="0" smtClean="0"/>
              <a:t> </a:t>
            </a:r>
            <a:r>
              <a:rPr lang="hr-HR" dirty="0" err="1" smtClean="0"/>
              <a:t>as</a:t>
            </a:r>
            <a:r>
              <a:rPr lang="hr-HR" dirty="0" smtClean="0"/>
              <a:t> a </a:t>
            </a:r>
            <a:r>
              <a:rPr lang="hr-HR" dirty="0" err="1" smtClean="0"/>
              <a:t>judge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as </a:t>
            </a:r>
            <a:r>
              <a:rPr lang="hr-HR" dirty="0" err="1" smtClean="0"/>
              <a:t>blind</a:t>
            </a:r>
            <a:r>
              <a:rPr lang="hr-HR" dirty="0" smtClean="0"/>
              <a:t> </a:t>
            </a:r>
            <a:r>
              <a:rPr lang="hr-HR" dirty="0" err="1" smtClean="0"/>
              <a:t>as</a:t>
            </a:r>
            <a:r>
              <a:rPr lang="hr-HR" dirty="0" smtClean="0"/>
              <a:t> a bat</a:t>
            </a:r>
          </a:p>
          <a:p>
            <a:pPr>
              <a:buNone/>
            </a:pPr>
            <a:r>
              <a:rPr lang="hr-HR" dirty="0" smtClean="0"/>
              <a:t>as </a:t>
            </a:r>
            <a:r>
              <a:rPr lang="hr-HR" dirty="0" err="1" smtClean="0"/>
              <a:t>thin</a:t>
            </a:r>
            <a:r>
              <a:rPr lang="hr-HR" dirty="0" smtClean="0"/>
              <a:t> </a:t>
            </a:r>
            <a:r>
              <a:rPr lang="hr-HR" dirty="0" err="1" smtClean="0"/>
              <a:t>as</a:t>
            </a:r>
            <a:r>
              <a:rPr lang="hr-HR" dirty="0" smtClean="0"/>
              <a:t> a rake</a:t>
            </a:r>
          </a:p>
          <a:p>
            <a:pPr>
              <a:buNone/>
            </a:pPr>
            <a:r>
              <a:rPr lang="hr-HR" dirty="0" smtClean="0"/>
              <a:t>as </a:t>
            </a:r>
            <a:r>
              <a:rPr lang="hr-HR" dirty="0" err="1" smtClean="0"/>
              <a:t>strong</a:t>
            </a:r>
            <a:r>
              <a:rPr lang="hr-HR" dirty="0" smtClean="0"/>
              <a:t> </a:t>
            </a:r>
            <a:r>
              <a:rPr lang="hr-HR" dirty="0" err="1" smtClean="0"/>
              <a:t>as</a:t>
            </a:r>
            <a:r>
              <a:rPr lang="hr-HR" dirty="0" smtClean="0"/>
              <a:t> an ox</a:t>
            </a:r>
          </a:p>
          <a:p>
            <a:pPr>
              <a:buNone/>
            </a:pPr>
            <a:r>
              <a:rPr lang="hr-HR" dirty="0" smtClean="0"/>
              <a:t>as </a:t>
            </a:r>
            <a:r>
              <a:rPr lang="hr-HR" dirty="0" err="1" smtClean="0"/>
              <a:t>quiet</a:t>
            </a:r>
            <a:r>
              <a:rPr lang="hr-HR" dirty="0" smtClean="0"/>
              <a:t> </a:t>
            </a:r>
            <a:r>
              <a:rPr lang="hr-HR" dirty="0" err="1" smtClean="0"/>
              <a:t>as</a:t>
            </a:r>
            <a:r>
              <a:rPr lang="hr-HR" dirty="0" smtClean="0"/>
              <a:t> a mouse</a:t>
            </a:r>
          </a:p>
          <a:p>
            <a:pPr>
              <a:buNone/>
            </a:pPr>
            <a:r>
              <a:rPr lang="hr-HR" dirty="0" smtClean="0"/>
              <a:t>as </a:t>
            </a:r>
            <a:r>
              <a:rPr lang="hr-HR" dirty="0" err="1" smtClean="0"/>
              <a:t>heavy</a:t>
            </a:r>
            <a:r>
              <a:rPr lang="hr-HR" dirty="0" smtClean="0"/>
              <a:t> </a:t>
            </a:r>
            <a:r>
              <a:rPr lang="hr-HR" dirty="0" err="1" smtClean="0"/>
              <a:t>as</a:t>
            </a:r>
            <a:r>
              <a:rPr lang="hr-HR" dirty="0" smtClean="0"/>
              <a:t> </a:t>
            </a:r>
            <a:r>
              <a:rPr lang="hr-HR" dirty="0" err="1" smtClean="0"/>
              <a:t>lead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as </a:t>
            </a:r>
            <a:r>
              <a:rPr lang="hr-HR" dirty="0" err="1" smtClean="0"/>
              <a:t>light</a:t>
            </a:r>
            <a:r>
              <a:rPr lang="hr-HR" dirty="0" smtClean="0"/>
              <a:t> </a:t>
            </a:r>
            <a:r>
              <a:rPr lang="hr-HR" dirty="0" err="1" smtClean="0"/>
              <a:t>as</a:t>
            </a:r>
            <a:r>
              <a:rPr lang="hr-HR" dirty="0" smtClean="0"/>
              <a:t> a </a:t>
            </a:r>
            <a:r>
              <a:rPr lang="hr-HR" dirty="0" err="1" smtClean="0"/>
              <a:t>feather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as </a:t>
            </a:r>
            <a:r>
              <a:rPr lang="hr-HR" dirty="0" err="1" smtClean="0"/>
              <a:t>black</a:t>
            </a:r>
            <a:r>
              <a:rPr lang="hr-HR" dirty="0" smtClean="0"/>
              <a:t> </a:t>
            </a:r>
            <a:r>
              <a:rPr lang="hr-HR" dirty="0" err="1" smtClean="0"/>
              <a:t>as</a:t>
            </a:r>
            <a:r>
              <a:rPr lang="hr-HR" dirty="0" smtClean="0"/>
              <a:t> </a:t>
            </a:r>
            <a:r>
              <a:rPr lang="hr-HR" dirty="0" err="1" smtClean="0"/>
              <a:t>night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as </a:t>
            </a:r>
            <a:r>
              <a:rPr lang="hr-HR" dirty="0" err="1" smtClean="0"/>
              <a:t>white</a:t>
            </a:r>
            <a:r>
              <a:rPr lang="hr-HR" dirty="0" smtClean="0"/>
              <a:t> </a:t>
            </a:r>
            <a:r>
              <a:rPr lang="hr-HR" dirty="0" err="1" smtClean="0"/>
              <a:t>as</a:t>
            </a:r>
            <a:r>
              <a:rPr lang="hr-HR" dirty="0" smtClean="0"/>
              <a:t> </a:t>
            </a:r>
            <a:r>
              <a:rPr lang="hr-HR" dirty="0" err="1" smtClean="0"/>
              <a:t>snow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as </a:t>
            </a:r>
            <a:r>
              <a:rPr lang="hr-HR" dirty="0" err="1" smtClean="0"/>
              <a:t>white</a:t>
            </a:r>
            <a:r>
              <a:rPr lang="hr-HR" dirty="0" smtClean="0"/>
              <a:t> </a:t>
            </a:r>
            <a:r>
              <a:rPr lang="hr-HR" dirty="0" err="1" smtClean="0"/>
              <a:t>as</a:t>
            </a:r>
            <a:r>
              <a:rPr lang="hr-HR" dirty="0" smtClean="0"/>
              <a:t> a </a:t>
            </a:r>
            <a:r>
              <a:rPr lang="hr-HR" dirty="0" err="1" smtClean="0"/>
              <a:t>sheet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as </a:t>
            </a:r>
            <a:r>
              <a:rPr lang="hr-HR" dirty="0" err="1" smtClean="0"/>
              <a:t>brown</a:t>
            </a:r>
            <a:r>
              <a:rPr lang="hr-HR" dirty="0" smtClean="0"/>
              <a:t> </a:t>
            </a:r>
            <a:r>
              <a:rPr lang="hr-HR" dirty="0" err="1" smtClean="0"/>
              <a:t>as</a:t>
            </a:r>
            <a:r>
              <a:rPr lang="hr-HR" dirty="0" smtClean="0"/>
              <a:t> a </a:t>
            </a:r>
            <a:r>
              <a:rPr lang="hr-HR" dirty="0" err="1" smtClean="0"/>
              <a:t>berry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as </a:t>
            </a:r>
            <a:r>
              <a:rPr lang="hr-HR" dirty="0" err="1" smtClean="0"/>
              <a:t>good</a:t>
            </a:r>
            <a:r>
              <a:rPr lang="hr-HR" dirty="0" smtClean="0"/>
              <a:t> </a:t>
            </a:r>
            <a:r>
              <a:rPr lang="hr-HR" dirty="0" err="1" smtClean="0"/>
              <a:t>as</a:t>
            </a:r>
            <a:r>
              <a:rPr lang="hr-HR" dirty="0" smtClean="0"/>
              <a:t> </a:t>
            </a:r>
            <a:r>
              <a:rPr lang="hr-HR" dirty="0" err="1" smtClean="0"/>
              <a:t>gold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as </a:t>
            </a:r>
            <a:r>
              <a:rPr lang="hr-HR" dirty="0" err="1" smtClean="0"/>
              <a:t>cool</a:t>
            </a:r>
            <a:r>
              <a:rPr lang="hr-HR" dirty="0" smtClean="0"/>
              <a:t> </a:t>
            </a:r>
            <a:r>
              <a:rPr lang="hr-HR" dirty="0" err="1" smtClean="0"/>
              <a:t>as</a:t>
            </a:r>
            <a:r>
              <a:rPr lang="hr-HR" dirty="0" smtClean="0"/>
              <a:t> a </a:t>
            </a:r>
            <a:r>
              <a:rPr lang="hr-HR" dirty="0" err="1" smtClean="0"/>
              <a:t>cucumber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as </a:t>
            </a:r>
            <a:r>
              <a:rPr lang="hr-HR" dirty="0" err="1" smtClean="0"/>
              <a:t>hard</a:t>
            </a:r>
            <a:r>
              <a:rPr lang="hr-HR" dirty="0" smtClean="0"/>
              <a:t> </a:t>
            </a:r>
            <a:r>
              <a:rPr lang="hr-HR" dirty="0" err="1" smtClean="0"/>
              <a:t>as</a:t>
            </a:r>
            <a:r>
              <a:rPr lang="hr-HR" dirty="0" smtClean="0"/>
              <a:t> </a:t>
            </a:r>
            <a:r>
              <a:rPr lang="hr-HR" dirty="0" err="1" smtClean="0"/>
              <a:t>iron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as </a:t>
            </a:r>
            <a:r>
              <a:rPr lang="hr-HR" dirty="0" err="1" smtClean="0"/>
              <a:t>dry</a:t>
            </a:r>
            <a:r>
              <a:rPr lang="hr-HR" dirty="0" smtClean="0"/>
              <a:t> </a:t>
            </a:r>
            <a:r>
              <a:rPr lang="hr-HR" dirty="0" err="1" smtClean="0"/>
              <a:t>as</a:t>
            </a:r>
            <a:r>
              <a:rPr lang="hr-HR" dirty="0" smtClean="0"/>
              <a:t> a bone</a:t>
            </a:r>
          </a:p>
          <a:p>
            <a:pPr>
              <a:buNone/>
            </a:pPr>
            <a:r>
              <a:rPr lang="hr-HR" dirty="0" smtClean="0"/>
              <a:t>as </a:t>
            </a:r>
            <a:r>
              <a:rPr lang="hr-HR" dirty="0" err="1" smtClean="0"/>
              <a:t>mad</a:t>
            </a:r>
            <a:r>
              <a:rPr lang="hr-HR" dirty="0" smtClean="0"/>
              <a:t> </a:t>
            </a:r>
            <a:r>
              <a:rPr lang="hr-HR" dirty="0" err="1" smtClean="0"/>
              <a:t>as</a:t>
            </a:r>
            <a:r>
              <a:rPr lang="hr-HR" dirty="0" smtClean="0"/>
              <a:t> a </a:t>
            </a:r>
            <a:r>
              <a:rPr lang="hr-HR" dirty="0" err="1" smtClean="0"/>
              <a:t>hatter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as </a:t>
            </a:r>
            <a:r>
              <a:rPr lang="hr-HR" dirty="0" err="1" smtClean="0"/>
              <a:t>bold</a:t>
            </a:r>
            <a:r>
              <a:rPr lang="hr-HR" dirty="0" smtClean="0"/>
              <a:t> </a:t>
            </a:r>
            <a:r>
              <a:rPr lang="hr-HR" dirty="0" err="1" smtClean="0"/>
              <a:t>as</a:t>
            </a:r>
            <a:r>
              <a:rPr lang="hr-HR" dirty="0" smtClean="0"/>
              <a:t> </a:t>
            </a:r>
            <a:r>
              <a:rPr lang="hr-HR" dirty="0" err="1" smtClean="0"/>
              <a:t>brass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as </a:t>
            </a:r>
            <a:r>
              <a:rPr lang="hr-HR" dirty="0" err="1" smtClean="0"/>
              <a:t>deaf</a:t>
            </a:r>
            <a:r>
              <a:rPr lang="hr-HR" dirty="0" smtClean="0"/>
              <a:t> </a:t>
            </a:r>
            <a:r>
              <a:rPr lang="hr-HR" dirty="0" err="1" smtClean="0"/>
              <a:t>as</a:t>
            </a:r>
            <a:r>
              <a:rPr lang="hr-HR" dirty="0" smtClean="0"/>
              <a:t> a post</a:t>
            </a:r>
          </a:p>
          <a:p>
            <a:pPr>
              <a:buNone/>
            </a:pPr>
            <a:r>
              <a:rPr lang="hr-HR" dirty="0" smtClean="0"/>
              <a:t>as </a:t>
            </a:r>
            <a:r>
              <a:rPr lang="hr-HR" dirty="0" err="1" smtClean="0"/>
              <a:t>quick</a:t>
            </a:r>
            <a:r>
              <a:rPr lang="hr-HR" dirty="0" smtClean="0"/>
              <a:t> </a:t>
            </a:r>
            <a:r>
              <a:rPr lang="hr-HR" dirty="0" err="1" smtClean="0"/>
              <a:t>as</a:t>
            </a:r>
            <a:r>
              <a:rPr lang="hr-HR" dirty="0" smtClean="0"/>
              <a:t> a </a:t>
            </a:r>
            <a:r>
              <a:rPr lang="hr-HR" dirty="0" err="1" smtClean="0"/>
              <a:t>flash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as red as a </a:t>
            </a:r>
            <a:r>
              <a:rPr lang="hr-HR" dirty="0" err="1" smtClean="0"/>
              <a:t>beetroot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as </a:t>
            </a:r>
            <a:r>
              <a:rPr lang="hr-HR" dirty="0" err="1" smtClean="0"/>
              <a:t>sick</a:t>
            </a:r>
            <a:r>
              <a:rPr lang="hr-HR" dirty="0" smtClean="0"/>
              <a:t> </a:t>
            </a:r>
            <a:r>
              <a:rPr lang="hr-HR" dirty="0" err="1" smtClean="0"/>
              <a:t>as</a:t>
            </a:r>
            <a:r>
              <a:rPr lang="hr-HR" dirty="0" smtClean="0"/>
              <a:t> a </a:t>
            </a:r>
            <a:r>
              <a:rPr lang="hr-HR" dirty="0" err="1" smtClean="0"/>
              <a:t>dog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as </a:t>
            </a:r>
            <a:r>
              <a:rPr lang="hr-HR" dirty="0" err="1" smtClean="0"/>
              <a:t>easy</a:t>
            </a:r>
            <a:r>
              <a:rPr lang="hr-HR" dirty="0" smtClean="0"/>
              <a:t> </a:t>
            </a:r>
            <a:r>
              <a:rPr lang="hr-HR" dirty="0" err="1" smtClean="0"/>
              <a:t>as</a:t>
            </a:r>
            <a:r>
              <a:rPr lang="hr-HR" dirty="0" smtClean="0"/>
              <a:t> </a:t>
            </a:r>
            <a:r>
              <a:rPr lang="hr-HR" dirty="0" err="1" smtClean="0"/>
              <a:t>falling</a:t>
            </a:r>
            <a:r>
              <a:rPr lang="hr-HR" dirty="0" smtClean="0"/>
              <a:t> </a:t>
            </a:r>
            <a:r>
              <a:rPr lang="hr-HR" dirty="0" err="1" smtClean="0"/>
              <a:t>off</a:t>
            </a:r>
            <a:r>
              <a:rPr lang="hr-HR" dirty="0" smtClean="0"/>
              <a:t> a log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480" cy="3260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155" y="3260739"/>
            <a:ext cx="5570845" cy="3568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9994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980728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hr-HR" dirty="0" err="1" smtClean="0"/>
              <a:t>Thank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for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attention</a:t>
            </a:r>
            <a:r>
              <a:rPr lang="hr-HR" dirty="0" smtClean="0"/>
              <a:t>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err="1" smtClean="0"/>
              <a:t>Types</a:t>
            </a:r>
            <a:r>
              <a:rPr lang="hr-HR" dirty="0" smtClean="0"/>
              <a:t> of </a:t>
            </a:r>
            <a:r>
              <a:rPr lang="hr-HR" dirty="0" err="1" smtClean="0"/>
              <a:t>Comparison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i="1" dirty="0" smtClean="0"/>
              <a:t>Vrste komparacije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183880" cy="41879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hr-HR" dirty="0" err="1" smtClean="0"/>
              <a:t>short</a:t>
            </a:r>
            <a:r>
              <a:rPr lang="hr-HR" dirty="0" smtClean="0"/>
              <a:t> </a:t>
            </a:r>
            <a:r>
              <a:rPr lang="hr-HR" dirty="0" err="1" smtClean="0"/>
              <a:t>comparison</a:t>
            </a:r>
            <a:r>
              <a:rPr lang="hr-HR" dirty="0" smtClean="0"/>
              <a:t> – </a:t>
            </a:r>
            <a:r>
              <a:rPr lang="hr-HR" dirty="0" err="1" smtClean="0"/>
              <a:t>for</a:t>
            </a:r>
            <a:r>
              <a:rPr lang="hr-HR" dirty="0" smtClean="0"/>
              <a:t> </a:t>
            </a:r>
            <a:r>
              <a:rPr lang="hr-HR" dirty="0" err="1" smtClean="0"/>
              <a:t>adjectives</a:t>
            </a:r>
            <a:r>
              <a:rPr lang="hr-HR" dirty="0" smtClean="0"/>
              <a:t> of 1 and some of 2 </a:t>
            </a:r>
            <a:r>
              <a:rPr lang="hr-HR" dirty="0" err="1" smtClean="0"/>
              <a:t>syllables</a:t>
            </a:r>
            <a:endParaRPr lang="hr-HR" dirty="0" smtClean="0"/>
          </a:p>
          <a:p>
            <a:pPr>
              <a:lnSpc>
                <a:spcPct val="150000"/>
              </a:lnSpc>
            </a:pPr>
            <a:r>
              <a:rPr lang="hr-HR" i="1" dirty="0" smtClean="0"/>
              <a:t>kratka komparacija – za pridjeve od 1 i neke od 2 sloga</a:t>
            </a:r>
          </a:p>
          <a:p>
            <a:pPr>
              <a:lnSpc>
                <a:spcPct val="150000"/>
              </a:lnSpc>
            </a:pPr>
            <a:r>
              <a:rPr lang="hr-HR" dirty="0" err="1" smtClean="0"/>
              <a:t>long</a:t>
            </a:r>
            <a:r>
              <a:rPr lang="hr-HR" dirty="0" smtClean="0"/>
              <a:t> </a:t>
            </a:r>
            <a:r>
              <a:rPr lang="hr-HR" dirty="0" err="1" smtClean="0"/>
              <a:t>comparison</a:t>
            </a:r>
            <a:r>
              <a:rPr lang="hr-HR" dirty="0" smtClean="0"/>
              <a:t> – </a:t>
            </a:r>
            <a:r>
              <a:rPr lang="hr-HR" dirty="0" err="1" smtClean="0"/>
              <a:t>for</a:t>
            </a:r>
            <a:r>
              <a:rPr lang="hr-HR" dirty="0" smtClean="0"/>
              <a:t> some </a:t>
            </a:r>
            <a:r>
              <a:rPr lang="hr-HR" dirty="0" err="1" smtClean="0"/>
              <a:t>adjective</a:t>
            </a:r>
            <a:r>
              <a:rPr lang="hr-HR" dirty="0" smtClean="0"/>
              <a:t> of 2 </a:t>
            </a:r>
            <a:r>
              <a:rPr lang="hr-HR" dirty="0" err="1" smtClean="0"/>
              <a:t>syllables</a:t>
            </a:r>
            <a:r>
              <a:rPr lang="hr-HR" dirty="0" smtClean="0"/>
              <a:t> and all </a:t>
            </a:r>
            <a:r>
              <a:rPr lang="hr-HR" dirty="0" err="1" smtClean="0"/>
              <a:t>longer</a:t>
            </a:r>
            <a:r>
              <a:rPr lang="hr-HR" dirty="0" smtClean="0"/>
              <a:t> </a:t>
            </a:r>
            <a:r>
              <a:rPr lang="hr-HR" dirty="0" err="1" smtClean="0"/>
              <a:t>adjectives</a:t>
            </a:r>
            <a:endParaRPr lang="hr-HR" dirty="0" smtClean="0"/>
          </a:p>
          <a:p>
            <a:pPr>
              <a:lnSpc>
                <a:spcPct val="150000"/>
              </a:lnSpc>
            </a:pPr>
            <a:r>
              <a:rPr lang="hr-HR" i="1" dirty="0" smtClean="0"/>
              <a:t>duga komparacija – za neke pridjeve od dva sloga i sve duže pridjeve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err="1" smtClean="0"/>
              <a:t>Degrees</a:t>
            </a:r>
            <a:r>
              <a:rPr lang="hr-HR" dirty="0" smtClean="0"/>
              <a:t> of </a:t>
            </a:r>
            <a:r>
              <a:rPr lang="hr-HR" dirty="0" err="1" smtClean="0"/>
              <a:t>Comparison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Stupnjevi komparacije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 smtClean="0"/>
              <a:t>positive</a:t>
            </a:r>
            <a:r>
              <a:rPr lang="hr-HR" dirty="0" smtClean="0"/>
              <a:t> – </a:t>
            </a:r>
            <a:r>
              <a:rPr lang="hr-HR" dirty="0" err="1" smtClean="0"/>
              <a:t>for</a:t>
            </a:r>
            <a:r>
              <a:rPr lang="hr-HR" dirty="0" smtClean="0"/>
              <a:t> </a:t>
            </a:r>
            <a:r>
              <a:rPr lang="hr-HR" dirty="0" err="1" smtClean="0"/>
              <a:t>describing</a:t>
            </a:r>
            <a:r>
              <a:rPr lang="hr-HR" dirty="0" smtClean="0"/>
              <a:t> </a:t>
            </a:r>
            <a:r>
              <a:rPr lang="hr-HR" dirty="0" err="1" smtClean="0"/>
              <a:t>things</a:t>
            </a:r>
            <a:endParaRPr lang="hr-HR" dirty="0" smtClean="0"/>
          </a:p>
          <a:p>
            <a:r>
              <a:rPr lang="hr-HR" i="1" dirty="0" smtClean="0"/>
              <a:t>pozitiv – za opisivanje nečega</a:t>
            </a:r>
          </a:p>
          <a:p>
            <a:r>
              <a:rPr lang="hr-HR" dirty="0" err="1" smtClean="0"/>
              <a:t>comparative</a:t>
            </a:r>
            <a:r>
              <a:rPr lang="hr-HR" dirty="0" smtClean="0"/>
              <a:t> – </a:t>
            </a:r>
            <a:r>
              <a:rPr lang="hr-HR" dirty="0" err="1" smtClean="0"/>
              <a:t>for</a:t>
            </a:r>
            <a:r>
              <a:rPr lang="hr-HR" dirty="0" smtClean="0"/>
              <a:t> </a:t>
            </a:r>
            <a:r>
              <a:rPr lang="hr-HR" dirty="0" err="1" smtClean="0"/>
              <a:t>comparing</a:t>
            </a:r>
            <a:r>
              <a:rPr lang="hr-HR" dirty="0" smtClean="0"/>
              <a:t> 2 </a:t>
            </a:r>
            <a:r>
              <a:rPr lang="hr-HR" dirty="0" err="1" smtClean="0"/>
              <a:t>things</a:t>
            </a:r>
            <a:r>
              <a:rPr lang="hr-HR" dirty="0" smtClean="0"/>
              <a:t>, </a:t>
            </a:r>
            <a:r>
              <a:rPr lang="hr-HR" dirty="0" err="1" smtClean="0"/>
              <a:t>always</a:t>
            </a:r>
            <a:r>
              <a:rPr lang="hr-HR" dirty="0" smtClean="0"/>
              <a:t> </a:t>
            </a:r>
            <a:r>
              <a:rPr lang="hr-HR" dirty="0" err="1" smtClean="0"/>
              <a:t>used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preposition</a:t>
            </a:r>
            <a:r>
              <a:rPr lang="hr-HR" dirty="0" smtClean="0"/>
              <a:t> “</a:t>
            </a:r>
            <a:r>
              <a:rPr lang="hr-HR" dirty="0" err="1" smtClean="0"/>
              <a:t>than</a:t>
            </a:r>
            <a:r>
              <a:rPr lang="hr-HR" dirty="0" smtClean="0"/>
              <a:t>”</a:t>
            </a:r>
          </a:p>
          <a:p>
            <a:r>
              <a:rPr lang="hr-HR" i="1" dirty="0" smtClean="0"/>
              <a:t>komparativ – za uspoređivanje 2 nečega, uvijek se koristi uz prijedlog “</a:t>
            </a:r>
            <a:r>
              <a:rPr lang="hr-HR" i="1" dirty="0" err="1" smtClean="0"/>
              <a:t>than</a:t>
            </a:r>
            <a:r>
              <a:rPr lang="hr-HR" i="1" dirty="0" smtClean="0"/>
              <a:t>”</a:t>
            </a:r>
          </a:p>
          <a:p>
            <a:r>
              <a:rPr lang="hr-HR" dirty="0" smtClean="0"/>
              <a:t>superlative – </a:t>
            </a:r>
            <a:r>
              <a:rPr lang="hr-HR" dirty="0" err="1" smtClean="0"/>
              <a:t>for</a:t>
            </a:r>
            <a:r>
              <a:rPr lang="hr-HR" dirty="0" smtClean="0"/>
              <a:t> </a:t>
            </a:r>
            <a:r>
              <a:rPr lang="hr-HR" dirty="0" err="1" smtClean="0"/>
              <a:t>comparing</a:t>
            </a:r>
            <a:r>
              <a:rPr lang="hr-HR" dirty="0" smtClean="0"/>
              <a:t> 3 or more </a:t>
            </a:r>
            <a:r>
              <a:rPr lang="hr-HR" dirty="0" err="1" smtClean="0"/>
              <a:t>things</a:t>
            </a:r>
            <a:endParaRPr lang="hr-HR" dirty="0" smtClean="0"/>
          </a:p>
          <a:p>
            <a:r>
              <a:rPr lang="hr-HR" i="1" dirty="0" smtClean="0"/>
              <a:t>superlativ – za uspoređivanje 3 ili više nečega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err="1" smtClean="0"/>
              <a:t>Short</a:t>
            </a:r>
            <a:r>
              <a:rPr lang="hr-HR" dirty="0" smtClean="0"/>
              <a:t> </a:t>
            </a:r>
            <a:r>
              <a:rPr lang="hr-HR" dirty="0" err="1" smtClean="0"/>
              <a:t>Comparison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Kratka komparacija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			</a:t>
            </a:r>
            <a:r>
              <a:rPr lang="hr-HR" b="1" dirty="0" err="1" smtClean="0"/>
              <a:t>tall</a:t>
            </a:r>
            <a:r>
              <a:rPr lang="hr-HR" b="1" dirty="0" smtClean="0"/>
              <a:t> – </a:t>
            </a:r>
            <a:r>
              <a:rPr lang="hr-HR" b="1" dirty="0" err="1" smtClean="0"/>
              <a:t>tall</a:t>
            </a:r>
            <a:r>
              <a:rPr lang="hr-HR" b="1" dirty="0" err="1" smtClean="0">
                <a:solidFill>
                  <a:srgbClr val="FF0000"/>
                </a:solidFill>
              </a:rPr>
              <a:t>er</a:t>
            </a:r>
            <a:r>
              <a:rPr lang="hr-HR" b="1" dirty="0" smtClean="0"/>
              <a:t> – </a:t>
            </a:r>
            <a:r>
              <a:rPr lang="hr-HR" b="1" dirty="0" err="1" smtClean="0">
                <a:solidFill>
                  <a:srgbClr val="FF0000"/>
                </a:solidFill>
              </a:rPr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tall</a:t>
            </a:r>
            <a:r>
              <a:rPr lang="hr-HR" b="1" dirty="0" err="1" smtClean="0">
                <a:solidFill>
                  <a:srgbClr val="FF0000"/>
                </a:solidFill>
              </a:rPr>
              <a:t>est</a:t>
            </a:r>
            <a:endParaRPr lang="hr-H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			</a:t>
            </a:r>
            <a:r>
              <a:rPr lang="hr-HR" b="1" dirty="0" err="1" smtClean="0"/>
              <a:t>nice</a:t>
            </a:r>
            <a:r>
              <a:rPr lang="hr-HR" b="1" dirty="0" smtClean="0"/>
              <a:t> - </a:t>
            </a:r>
            <a:r>
              <a:rPr lang="hr-HR" b="1" dirty="0" err="1" smtClean="0"/>
              <a:t>nice</a:t>
            </a:r>
            <a:r>
              <a:rPr lang="hr-HR" b="1" dirty="0" err="1" smtClean="0">
                <a:solidFill>
                  <a:srgbClr val="FF0000"/>
                </a:solidFill>
              </a:rPr>
              <a:t>r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b="1" dirty="0" smtClean="0"/>
              <a:t>- </a:t>
            </a:r>
            <a:r>
              <a:rPr lang="hr-HR" b="1" dirty="0" err="1" smtClean="0">
                <a:solidFill>
                  <a:srgbClr val="FF0000"/>
                </a:solidFill>
              </a:rPr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nice</a:t>
            </a:r>
            <a:r>
              <a:rPr lang="hr-HR" b="1" dirty="0" err="1" smtClean="0">
                <a:solidFill>
                  <a:srgbClr val="FF0000"/>
                </a:solidFill>
              </a:rPr>
              <a:t>st</a:t>
            </a:r>
            <a:endParaRPr lang="hr-H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r-H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dirty="0" err="1" smtClean="0"/>
              <a:t>comparative</a:t>
            </a:r>
            <a:r>
              <a:rPr lang="hr-HR" dirty="0" smtClean="0"/>
              <a:t>: </a:t>
            </a:r>
            <a:r>
              <a:rPr lang="hr-HR" dirty="0" err="1" smtClean="0"/>
              <a:t>adjective</a:t>
            </a:r>
            <a:r>
              <a:rPr lang="hr-HR" i="1" dirty="0" smtClean="0"/>
              <a:t> + </a:t>
            </a:r>
            <a:r>
              <a:rPr lang="hr-HR" b="1" i="1" dirty="0" smtClean="0"/>
              <a:t>(e)r</a:t>
            </a:r>
          </a:p>
          <a:p>
            <a:pPr>
              <a:buNone/>
            </a:pPr>
            <a:r>
              <a:rPr lang="hr-HR" dirty="0" smtClean="0"/>
              <a:t>superlative: </a:t>
            </a:r>
            <a:r>
              <a:rPr lang="hr-HR" b="1" i="1" dirty="0" err="1" smtClean="0"/>
              <a:t>the</a:t>
            </a:r>
            <a:r>
              <a:rPr lang="hr-HR" i="1" dirty="0" smtClean="0"/>
              <a:t> </a:t>
            </a:r>
            <a:r>
              <a:rPr lang="hr-HR" dirty="0" smtClean="0"/>
              <a:t>+ </a:t>
            </a:r>
            <a:r>
              <a:rPr lang="hr-HR" dirty="0" err="1" smtClean="0"/>
              <a:t>adjective</a:t>
            </a:r>
            <a:r>
              <a:rPr lang="hr-HR" dirty="0" smtClean="0"/>
              <a:t> + </a:t>
            </a:r>
            <a:r>
              <a:rPr lang="hr-HR" b="1" i="1" dirty="0" smtClean="0"/>
              <a:t>(e)st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800" dirty="0" err="1" smtClean="0"/>
              <a:t>Doubling</a:t>
            </a:r>
            <a:r>
              <a:rPr lang="hr-HR" sz="2800" dirty="0" smtClean="0"/>
              <a:t> of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Final</a:t>
            </a:r>
            <a:r>
              <a:rPr lang="hr-HR" sz="2800" dirty="0" smtClean="0"/>
              <a:t> </a:t>
            </a:r>
            <a:r>
              <a:rPr lang="hr-HR" sz="2800" dirty="0" err="1" smtClean="0"/>
              <a:t>Consonant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Udvostručavanje završnog suglasnika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			</a:t>
            </a:r>
            <a:r>
              <a:rPr lang="hr-HR" dirty="0" err="1" smtClean="0"/>
              <a:t>big</a:t>
            </a:r>
            <a:r>
              <a:rPr lang="hr-HR" dirty="0" smtClean="0"/>
              <a:t> – </a:t>
            </a:r>
            <a:r>
              <a:rPr lang="hr-HR" dirty="0" err="1" smtClean="0"/>
              <a:t>big</a:t>
            </a:r>
            <a:r>
              <a:rPr lang="hr-HR" dirty="0" err="1" smtClean="0">
                <a:solidFill>
                  <a:srgbClr val="FF0000"/>
                </a:solidFill>
              </a:rPr>
              <a:t>g</a:t>
            </a:r>
            <a:r>
              <a:rPr lang="hr-HR" dirty="0" err="1" smtClean="0"/>
              <a:t>er</a:t>
            </a:r>
            <a:r>
              <a:rPr lang="hr-HR" dirty="0" smtClean="0"/>
              <a:t> –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big</a:t>
            </a:r>
            <a:r>
              <a:rPr lang="hr-HR" dirty="0" err="1" smtClean="0">
                <a:solidFill>
                  <a:srgbClr val="FF0000"/>
                </a:solidFill>
              </a:rPr>
              <a:t>g</a:t>
            </a:r>
            <a:r>
              <a:rPr lang="hr-HR" dirty="0" err="1" smtClean="0"/>
              <a:t>est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			</a:t>
            </a:r>
            <a:r>
              <a:rPr lang="hr-HR" dirty="0" err="1" smtClean="0"/>
              <a:t>fat</a:t>
            </a:r>
            <a:r>
              <a:rPr lang="hr-HR" dirty="0" smtClean="0"/>
              <a:t> – </a:t>
            </a:r>
            <a:r>
              <a:rPr lang="hr-HR" dirty="0" err="1" smtClean="0"/>
              <a:t>fat</a:t>
            </a:r>
            <a:r>
              <a:rPr lang="hr-HR" dirty="0" err="1" smtClean="0">
                <a:solidFill>
                  <a:srgbClr val="FF0000"/>
                </a:solidFill>
              </a:rPr>
              <a:t>t</a:t>
            </a:r>
            <a:r>
              <a:rPr lang="hr-HR" dirty="0" err="1" smtClean="0"/>
              <a:t>er</a:t>
            </a:r>
            <a:r>
              <a:rPr lang="hr-HR" dirty="0" smtClean="0"/>
              <a:t> –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fat</a:t>
            </a:r>
            <a:r>
              <a:rPr lang="hr-HR" dirty="0" err="1" smtClean="0">
                <a:solidFill>
                  <a:srgbClr val="FF0000"/>
                </a:solidFill>
              </a:rPr>
              <a:t>t</a:t>
            </a:r>
            <a:r>
              <a:rPr lang="hr-HR" dirty="0" err="1" smtClean="0"/>
              <a:t>est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			</a:t>
            </a:r>
            <a:r>
              <a:rPr lang="hr-HR" dirty="0" err="1" smtClean="0"/>
              <a:t>thin</a:t>
            </a:r>
            <a:r>
              <a:rPr lang="hr-HR" dirty="0" smtClean="0"/>
              <a:t> – </a:t>
            </a:r>
            <a:r>
              <a:rPr lang="hr-HR" dirty="0" err="1" smtClean="0"/>
              <a:t>thin</a:t>
            </a:r>
            <a:r>
              <a:rPr lang="hr-HR" dirty="0" err="1" smtClean="0">
                <a:solidFill>
                  <a:srgbClr val="FF0000"/>
                </a:solidFill>
              </a:rPr>
              <a:t>n</a:t>
            </a:r>
            <a:r>
              <a:rPr lang="hr-HR" dirty="0" err="1" smtClean="0"/>
              <a:t>er</a:t>
            </a:r>
            <a:r>
              <a:rPr lang="hr-HR" dirty="0" smtClean="0"/>
              <a:t> –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thin</a:t>
            </a:r>
            <a:r>
              <a:rPr lang="hr-HR" dirty="0" err="1" smtClean="0">
                <a:solidFill>
                  <a:srgbClr val="FF0000"/>
                </a:solidFill>
              </a:rPr>
              <a:t>n</a:t>
            </a:r>
            <a:r>
              <a:rPr lang="hr-HR" dirty="0" err="1" smtClean="0"/>
              <a:t>est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			</a:t>
            </a:r>
            <a:r>
              <a:rPr lang="hr-HR" dirty="0" err="1" smtClean="0"/>
              <a:t>slim</a:t>
            </a:r>
            <a:r>
              <a:rPr lang="hr-HR" dirty="0" smtClean="0"/>
              <a:t> – </a:t>
            </a:r>
            <a:r>
              <a:rPr lang="hr-HR" dirty="0" err="1" smtClean="0"/>
              <a:t>slim</a:t>
            </a:r>
            <a:r>
              <a:rPr lang="hr-HR" dirty="0" err="1" smtClean="0">
                <a:solidFill>
                  <a:srgbClr val="FF0000"/>
                </a:solidFill>
              </a:rPr>
              <a:t>m</a:t>
            </a:r>
            <a:r>
              <a:rPr lang="hr-HR" dirty="0" err="1" smtClean="0"/>
              <a:t>er</a:t>
            </a:r>
            <a:r>
              <a:rPr lang="hr-HR" dirty="0" smtClean="0"/>
              <a:t> –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slim</a:t>
            </a:r>
            <a:r>
              <a:rPr lang="hr-HR" dirty="0" err="1" smtClean="0">
                <a:solidFill>
                  <a:srgbClr val="FF0000"/>
                </a:solidFill>
              </a:rPr>
              <a:t>m</a:t>
            </a:r>
            <a:r>
              <a:rPr lang="hr-HR" dirty="0" err="1" smtClean="0"/>
              <a:t>est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err="1" smtClean="0"/>
              <a:t>Changing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Final</a:t>
            </a:r>
            <a:r>
              <a:rPr lang="hr-HR" dirty="0" smtClean="0"/>
              <a:t> –y to –ie</a:t>
            </a:r>
            <a:br>
              <a:rPr lang="hr-HR" dirty="0" smtClean="0"/>
            </a:br>
            <a:r>
              <a:rPr lang="hr-HR" dirty="0" smtClean="0"/>
              <a:t>Promjena završnog –y u -ie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		</a:t>
            </a:r>
            <a:r>
              <a:rPr lang="hr-HR" dirty="0" err="1" smtClean="0"/>
              <a:t>happ</a:t>
            </a:r>
            <a:r>
              <a:rPr lang="hr-HR" dirty="0" err="1" smtClean="0">
                <a:solidFill>
                  <a:srgbClr val="FF0000"/>
                </a:solidFill>
              </a:rPr>
              <a:t>y</a:t>
            </a:r>
            <a:r>
              <a:rPr lang="hr-HR" dirty="0" smtClean="0"/>
              <a:t> – </a:t>
            </a:r>
            <a:r>
              <a:rPr lang="hr-HR" dirty="0" err="1" smtClean="0"/>
              <a:t>happ</a:t>
            </a:r>
            <a:r>
              <a:rPr lang="hr-HR" dirty="0" err="1" smtClean="0">
                <a:solidFill>
                  <a:srgbClr val="FF0000"/>
                </a:solidFill>
              </a:rPr>
              <a:t>ie</a:t>
            </a:r>
            <a:r>
              <a:rPr lang="hr-HR" dirty="0" err="1" smtClean="0"/>
              <a:t>r</a:t>
            </a:r>
            <a:r>
              <a:rPr lang="hr-HR" dirty="0" smtClean="0"/>
              <a:t> –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happ</a:t>
            </a:r>
            <a:r>
              <a:rPr lang="hr-HR" dirty="0" err="1" smtClean="0">
                <a:solidFill>
                  <a:srgbClr val="FF0000"/>
                </a:solidFill>
              </a:rPr>
              <a:t>ie</a:t>
            </a:r>
            <a:r>
              <a:rPr lang="hr-HR" dirty="0" err="1" smtClean="0"/>
              <a:t>st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		</a:t>
            </a:r>
            <a:r>
              <a:rPr lang="hr-HR" dirty="0" err="1" smtClean="0"/>
              <a:t>eas</a:t>
            </a:r>
            <a:r>
              <a:rPr lang="hr-HR" dirty="0" err="1" smtClean="0">
                <a:solidFill>
                  <a:srgbClr val="FF0000"/>
                </a:solidFill>
              </a:rPr>
              <a:t>y</a:t>
            </a:r>
            <a:r>
              <a:rPr lang="hr-HR" dirty="0" smtClean="0"/>
              <a:t> – </a:t>
            </a:r>
            <a:r>
              <a:rPr lang="hr-HR" dirty="0" err="1" smtClean="0"/>
              <a:t>eas</a:t>
            </a:r>
            <a:r>
              <a:rPr lang="hr-HR" dirty="0" err="1" smtClean="0">
                <a:solidFill>
                  <a:srgbClr val="FF0000"/>
                </a:solidFill>
              </a:rPr>
              <a:t>ie</a:t>
            </a:r>
            <a:r>
              <a:rPr lang="hr-HR" dirty="0" err="1" smtClean="0"/>
              <a:t>r</a:t>
            </a:r>
            <a:r>
              <a:rPr lang="hr-HR" dirty="0" smtClean="0"/>
              <a:t> –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eas</a:t>
            </a:r>
            <a:r>
              <a:rPr lang="hr-HR" dirty="0" err="1" smtClean="0">
                <a:solidFill>
                  <a:srgbClr val="FF0000"/>
                </a:solidFill>
              </a:rPr>
              <a:t>ie</a:t>
            </a:r>
            <a:r>
              <a:rPr lang="hr-HR" dirty="0" err="1" smtClean="0"/>
              <a:t>st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but:</a:t>
            </a:r>
          </a:p>
          <a:p>
            <a:pPr>
              <a:buNone/>
            </a:pPr>
            <a:r>
              <a:rPr lang="hr-HR" dirty="0" smtClean="0"/>
              <a:t>		</a:t>
            </a:r>
            <a:r>
              <a:rPr lang="hr-HR" dirty="0" err="1" smtClean="0"/>
              <a:t>ga</a:t>
            </a:r>
            <a:r>
              <a:rPr lang="hr-HR" dirty="0" err="1" smtClean="0">
                <a:solidFill>
                  <a:srgbClr val="FF0000"/>
                </a:solidFill>
              </a:rPr>
              <a:t>y</a:t>
            </a:r>
            <a:r>
              <a:rPr lang="hr-HR" dirty="0" smtClean="0"/>
              <a:t> – </a:t>
            </a:r>
            <a:r>
              <a:rPr lang="hr-HR" dirty="0" err="1" smtClean="0"/>
              <a:t>ga</a:t>
            </a:r>
            <a:r>
              <a:rPr lang="hr-HR" dirty="0" err="1" smtClean="0">
                <a:solidFill>
                  <a:srgbClr val="FF0000"/>
                </a:solidFill>
              </a:rPr>
              <a:t>y</a:t>
            </a:r>
            <a:r>
              <a:rPr lang="hr-HR" dirty="0" err="1" smtClean="0"/>
              <a:t>er</a:t>
            </a:r>
            <a:r>
              <a:rPr lang="hr-HR" dirty="0" smtClean="0"/>
              <a:t> –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ga</a:t>
            </a:r>
            <a:r>
              <a:rPr lang="hr-HR" dirty="0" err="1" smtClean="0">
                <a:solidFill>
                  <a:srgbClr val="FF0000"/>
                </a:solidFill>
              </a:rPr>
              <a:t>y</a:t>
            </a:r>
            <a:r>
              <a:rPr lang="hr-HR" dirty="0" err="1" smtClean="0"/>
              <a:t>est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err="1" smtClean="0"/>
              <a:t>Long</a:t>
            </a:r>
            <a:r>
              <a:rPr lang="hr-HR" dirty="0" smtClean="0"/>
              <a:t> </a:t>
            </a:r>
            <a:r>
              <a:rPr lang="hr-HR" dirty="0" err="1" smtClean="0"/>
              <a:t>Comparison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Duga komparacija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2400" dirty="0" err="1" smtClean="0"/>
              <a:t>beautiful</a:t>
            </a:r>
            <a:r>
              <a:rPr lang="hr-HR" sz="2400" dirty="0" smtClean="0"/>
              <a:t> – more </a:t>
            </a:r>
            <a:r>
              <a:rPr lang="hr-HR" sz="2400" dirty="0" err="1" smtClean="0"/>
              <a:t>beautiful</a:t>
            </a:r>
            <a:r>
              <a:rPr lang="hr-HR" sz="2400" dirty="0" smtClean="0"/>
              <a:t> – </a:t>
            </a:r>
            <a:r>
              <a:rPr lang="hr-HR" sz="2400" dirty="0" err="1" smtClean="0"/>
              <a:t>the</a:t>
            </a:r>
            <a:r>
              <a:rPr lang="hr-HR" sz="2400" dirty="0" smtClean="0"/>
              <a:t> most </a:t>
            </a:r>
            <a:r>
              <a:rPr lang="hr-HR" sz="2400" dirty="0" err="1" smtClean="0"/>
              <a:t>beautiful</a:t>
            </a:r>
            <a:endParaRPr lang="hr-HR" sz="2400" dirty="0" smtClean="0"/>
          </a:p>
          <a:p>
            <a:pPr>
              <a:buNone/>
            </a:pPr>
            <a:r>
              <a:rPr lang="hr-HR" sz="2400" dirty="0" err="1" smtClean="0"/>
              <a:t>intelligent</a:t>
            </a:r>
            <a:r>
              <a:rPr lang="hr-HR" sz="2400" dirty="0" smtClean="0"/>
              <a:t> – more </a:t>
            </a:r>
            <a:r>
              <a:rPr lang="hr-HR" sz="2400" dirty="0" err="1" smtClean="0"/>
              <a:t>intelligent</a:t>
            </a:r>
            <a:r>
              <a:rPr lang="hr-HR" sz="2400" dirty="0" smtClean="0"/>
              <a:t> – </a:t>
            </a:r>
            <a:r>
              <a:rPr lang="hr-HR" sz="2400" dirty="0" err="1" smtClean="0"/>
              <a:t>the</a:t>
            </a:r>
            <a:r>
              <a:rPr lang="hr-HR" sz="2400" dirty="0" smtClean="0"/>
              <a:t> most </a:t>
            </a:r>
            <a:r>
              <a:rPr lang="hr-HR" sz="2400" dirty="0" err="1" smtClean="0"/>
              <a:t>intelligent</a:t>
            </a:r>
            <a:endParaRPr lang="hr-HR" sz="2400" dirty="0" smtClean="0"/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r>
              <a:rPr lang="hr-HR" sz="2400" dirty="0" err="1" smtClean="0"/>
              <a:t>comparative</a:t>
            </a:r>
            <a:r>
              <a:rPr lang="hr-HR" sz="2400" dirty="0" smtClean="0"/>
              <a:t>:	</a:t>
            </a:r>
            <a:r>
              <a:rPr lang="hr-HR" sz="2400" b="1" dirty="0" smtClean="0"/>
              <a:t>more</a:t>
            </a:r>
            <a:r>
              <a:rPr lang="hr-HR" sz="2400" dirty="0" smtClean="0"/>
              <a:t> + </a:t>
            </a:r>
            <a:r>
              <a:rPr lang="hr-HR" sz="2400" dirty="0" err="1" smtClean="0"/>
              <a:t>adjective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superlative:		</a:t>
            </a:r>
            <a:r>
              <a:rPr lang="hr-HR" sz="2400" b="1" dirty="0" err="1" smtClean="0"/>
              <a:t>the</a:t>
            </a:r>
            <a:r>
              <a:rPr lang="hr-HR" sz="2400" b="1" dirty="0" smtClean="0"/>
              <a:t> most</a:t>
            </a:r>
            <a:r>
              <a:rPr lang="hr-HR" sz="2400" dirty="0" smtClean="0"/>
              <a:t> + </a:t>
            </a:r>
            <a:r>
              <a:rPr lang="hr-HR" sz="2400" dirty="0" err="1" smtClean="0"/>
              <a:t>adjective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err="1" smtClean="0"/>
              <a:t>Irregular</a:t>
            </a:r>
            <a:r>
              <a:rPr lang="hr-HR" dirty="0" smtClean="0"/>
              <a:t> </a:t>
            </a:r>
            <a:r>
              <a:rPr lang="hr-HR" dirty="0" err="1" smtClean="0"/>
              <a:t>Comparison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Nepravilna komparacija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	</a:t>
            </a:r>
          </a:p>
          <a:p>
            <a:pPr>
              <a:buNone/>
            </a:pPr>
            <a:r>
              <a:rPr lang="hr-HR" dirty="0" smtClean="0"/>
              <a:t>		</a:t>
            </a:r>
            <a:r>
              <a:rPr lang="hr-HR" b="1" dirty="0" err="1" smtClean="0"/>
              <a:t>good</a:t>
            </a:r>
            <a:r>
              <a:rPr lang="hr-HR" b="1" dirty="0" smtClean="0"/>
              <a:t> – </a:t>
            </a:r>
            <a:r>
              <a:rPr lang="hr-HR" b="1" dirty="0" err="1" smtClean="0"/>
              <a:t>better</a:t>
            </a:r>
            <a:r>
              <a:rPr lang="hr-HR" b="1" dirty="0" smtClean="0"/>
              <a:t> –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best</a:t>
            </a:r>
            <a:endParaRPr lang="hr-HR" b="1" dirty="0" smtClean="0"/>
          </a:p>
          <a:p>
            <a:pPr>
              <a:buNone/>
            </a:pPr>
            <a:r>
              <a:rPr lang="hr-HR" b="1" dirty="0" smtClean="0"/>
              <a:t>		</a:t>
            </a:r>
            <a:r>
              <a:rPr lang="hr-HR" b="1" dirty="0" err="1" smtClean="0"/>
              <a:t>bad</a:t>
            </a:r>
            <a:endParaRPr lang="hr-HR" b="1" dirty="0" smtClean="0"/>
          </a:p>
          <a:p>
            <a:pPr>
              <a:buNone/>
            </a:pPr>
            <a:r>
              <a:rPr lang="hr-HR" b="1" dirty="0" smtClean="0"/>
              <a:t>		</a:t>
            </a:r>
            <a:r>
              <a:rPr lang="hr-HR" b="1" dirty="0" err="1" smtClean="0"/>
              <a:t>evil</a:t>
            </a:r>
            <a:r>
              <a:rPr lang="hr-HR" b="1" dirty="0" smtClean="0"/>
              <a:t> 	- </a:t>
            </a:r>
            <a:r>
              <a:rPr lang="hr-HR" b="1" dirty="0" err="1" smtClean="0"/>
              <a:t>worse</a:t>
            </a:r>
            <a:r>
              <a:rPr lang="hr-HR" b="1" dirty="0" smtClean="0"/>
              <a:t> –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worst</a:t>
            </a:r>
            <a:endParaRPr lang="hr-HR" b="1" dirty="0" smtClean="0"/>
          </a:p>
          <a:p>
            <a:pPr>
              <a:buNone/>
            </a:pPr>
            <a:r>
              <a:rPr lang="hr-HR" b="1" dirty="0" smtClean="0"/>
              <a:t>		</a:t>
            </a:r>
            <a:r>
              <a:rPr lang="hr-HR" b="1" dirty="0" err="1" smtClean="0"/>
              <a:t>ill</a:t>
            </a:r>
            <a:r>
              <a:rPr lang="hr-HR" b="1" dirty="0" smtClean="0"/>
              <a:t>	</a:t>
            </a:r>
          </a:p>
          <a:p>
            <a:pPr>
              <a:buNone/>
            </a:pPr>
            <a:r>
              <a:rPr lang="hr-HR" b="1" dirty="0" smtClean="0"/>
              <a:t>		</a:t>
            </a:r>
            <a:r>
              <a:rPr lang="hr-HR" b="1" dirty="0" err="1" smtClean="0"/>
              <a:t>little</a:t>
            </a:r>
            <a:r>
              <a:rPr lang="hr-HR" b="1" dirty="0" smtClean="0"/>
              <a:t> – </a:t>
            </a:r>
            <a:r>
              <a:rPr lang="hr-HR" b="1" dirty="0" err="1" smtClean="0"/>
              <a:t>less</a:t>
            </a:r>
            <a:r>
              <a:rPr lang="hr-HR" b="1" dirty="0" smtClean="0"/>
              <a:t> –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least</a:t>
            </a:r>
            <a:endParaRPr lang="hr-HR" b="1" dirty="0" smtClean="0"/>
          </a:p>
          <a:p>
            <a:pPr>
              <a:buNone/>
            </a:pPr>
            <a:r>
              <a:rPr lang="hr-HR" b="1" dirty="0" smtClean="0"/>
              <a:t>		</a:t>
            </a:r>
            <a:r>
              <a:rPr lang="hr-HR" b="1" dirty="0" err="1" smtClean="0"/>
              <a:t>much</a:t>
            </a:r>
            <a:endParaRPr lang="hr-HR" b="1" dirty="0" smtClean="0"/>
          </a:p>
          <a:p>
            <a:pPr>
              <a:buNone/>
            </a:pPr>
            <a:r>
              <a:rPr lang="hr-HR" b="1" dirty="0" smtClean="0"/>
              <a:t>		</a:t>
            </a:r>
            <a:r>
              <a:rPr lang="hr-HR" b="1" dirty="0" err="1" smtClean="0"/>
              <a:t>many</a:t>
            </a:r>
            <a:r>
              <a:rPr lang="hr-HR" b="1" dirty="0" smtClean="0"/>
              <a:t>	</a:t>
            </a:r>
          </a:p>
        </p:txBody>
      </p:sp>
      <p:sp>
        <p:nvSpPr>
          <p:cNvPr id="4" name="Right Brace 3"/>
          <p:cNvSpPr/>
          <p:nvPr/>
        </p:nvSpPr>
        <p:spPr>
          <a:xfrm>
            <a:off x="2357421" y="2786058"/>
            <a:ext cx="188595" cy="135732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ight Brace 4"/>
          <p:cNvSpPr/>
          <p:nvPr/>
        </p:nvSpPr>
        <p:spPr>
          <a:xfrm>
            <a:off x="2857488" y="4714884"/>
            <a:ext cx="428628" cy="78581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xtBox 5"/>
          <p:cNvSpPr txBox="1"/>
          <p:nvPr/>
        </p:nvSpPr>
        <p:spPr>
          <a:xfrm>
            <a:off x="3286116" y="4857760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more – </a:t>
            </a:r>
            <a:r>
              <a:rPr lang="hr-HR" sz="2400" b="1" dirty="0" err="1" smtClean="0"/>
              <a:t>the</a:t>
            </a:r>
            <a:r>
              <a:rPr lang="hr-HR" sz="2400" b="1" dirty="0" smtClean="0"/>
              <a:t> most</a:t>
            </a:r>
            <a:endParaRPr lang="hr-H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err="1" smtClean="0"/>
              <a:t>Double</a:t>
            </a:r>
            <a:r>
              <a:rPr lang="hr-HR" dirty="0" smtClean="0"/>
              <a:t> </a:t>
            </a:r>
            <a:r>
              <a:rPr lang="hr-HR" dirty="0" err="1" smtClean="0"/>
              <a:t>Comparison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Dvostruka komparacija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some </a:t>
            </a:r>
            <a:r>
              <a:rPr lang="hr-HR" dirty="0" err="1" smtClean="0"/>
              <a:t>adjectives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regular</a:t>
            </a:r>
            <a:r>
              <a:rPr lang="hr-HR" dirty="0" smtClean="0"/>
              <a:t> and </a:t>
            </a:r>
            <a:r>
              <a:rPr lang="hr-HR" dirty="0" err="1" smtClean="0"/>
              <a:t>irregular</a:t>
            </a:r>
            <a:r>
              <a:rPr lang="hr-HR" dirty="0" smtClean="0"/>
              <a:t> </a:t>
            </a:r>
            <a:r>
              <a:rPr lang="hr-HR" dirty="0" err="1" smtClean="0"/>
              <a:t>forms</a:t>
            </a:r>
            <a:r>
              <a:rPr lang="hr-HR" dirty="0" smtClean="0"/>
              <a:t> of </a:t>
            </a:r>
            <a:r>
              <a:rPr lang="hr-HR" dirty="0" err="1" smtClean="0"/>
              <a:t>comparison</a:t>
            </a:r>
            <a:endParaRPr lang="hr-HR" dirty="0" smtClean="0"/>
          </a:p>
          <a:p>
            <a:r>
              <a:rPr lang="hr-HR" i="1" dirty="0" smtClean="0"/>
              <a:t>neki pridjevi imaju i pravilne i nepravilne oblike komparacije</a:t>
            </a:r>
          </a:p>
          <a:p>
            <a:pPr>
              <a:buNone/>
            </a:pPr>
            <a:r>
              <a:rPr lang="hr-HR" dirty="0" smtClean="0"/>
              <a:t>		</a:t>
            </a:r>
            <a:r>
              <a:rPr lang="hr-HR" dirty="0" err="1" smtClean="0"/>
              <a:t>old</a:t>
            </a:r>
            <a:r>
              <a:rPr lang="hr-HR" dirty="0" smtClean="0"/>
              <a:t> – </a:t>
            </a:r>
            <a:r>
              <a:rPr lang="hr-HR" dirty="0" err="1" smtClean="0"/>
              <a:t>older</a:t>
            </a:r>
            <a:r>
              <a:rPr lang="hr-HR" dirty="0" smtClean="0"/>
              <a:t>/</a:t>
            </a:r>
            <a:r>
              <a:rPr lang="hr-HR" dirty="0" err="1" smtClean="0"/>
              <a:t>elder</a:t>
            </a:r>
            <a:r>
              <a:rPr lang="hr-HR" dirty="0" smtClean="0"/>
              <a:t> –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oldest</a:t>
            </a:r>
            <a:r>
              <a:rPr lang="hr-HR" dirty="0" smtClean="0"/>
              <a:t>/</a:t>
            </a:r>
            <a:r>
              <a:rPr lang="hr-HR" dirty="0" err="1" smtClean="0"/>
              <a:t>eldest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	</a:t>
            </a:r>
            <a:r>
              <a:rPr lang="hr-HR" sz="2400" dirty="0" smtClean="0"/>
              <a:t>	far – </a:t>
            </a:r>
            <a:r>
              <a:rPr lang="hr-HR" sz="2400" dirty="0" err="1" smtClean="0"/>
              <a:t>farther</a:t>
            </a:r>
            <a:r>
              <a:rPr lang="hr-HR" sz="2400" dirty="0" smtClean="0"/>
              <a:t>/</a:t>
            </a:r>
            <a:r>
              <a:rPr lang="hr-HR" sz="2400" dirty="0" err="1" smtClean="0"/>
              <a:t>further</a:t>
            </a:r>
            <a:r>
              <a:rPr lang="hr-HR" sz="2400" dirty="0" smtClean="0"/>
              <a:t> –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farthest</a:t>
            </a:r>
            <a:r>
              <a:rPr lang="hr-HR" sz="2400" dirty="0" smtClean="0"/>
              <a:t>/</a:t>
            </a:r>
            <a:r>
              <a:rPr lang="hr-HR" sz="2400" dirty="0" err="1" smtClean="0"/>
              <a:t>furthest</a:t>
            </a:r>
            <a:endParaRPr lang="hr-HR" sz="2400" dirty="0" smtClean="0"/>
          </a:p>
          <a:p>
            <a:pPr>
              <a:buNone/>
            </a:pPr>
            <a:r>
              <a:rPr lang="hr-HR" dirty="0" smtClean="0"/>
              <a:t>		late – </a:t>
            </a:r>
            <a:r>
              <a:rPr lang="hr-HR" dirty="0" err="1" smtClean="0"/>
              <a:t>later</a:t>
            </a:r>
            <a:r>
              <a:rPr lang="hr-HR" dirty="0" smtClean="0"/>
              <a:t> –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latest</a:t>
            </a:r>
            <a:r>
              <a:rPr lang="hr-HR" dirty="0" smtClean="0"/>
              <a:t>/last</a:t>
            </a:r>
          </a:p>
          <a:p>
            <a:pPr>
              <a:buNone/>
            </a:pPr>
            <a:r>
              <a:rPr lang="hr-HR" dirty="0" smtClean="0"/>
              <a:t>		</a:t>
            </a:r>
            <a:r>
              <a:rPr lang="hr-HR" dirty="0" err="1" smtClean="0"/>
              <a:t>near</a:t>
            </a:r>
            <a:r>
              <a:rPr lang="hr-HR" dirty="0" smtClean="0"/>
              <a:t> – </a:t>
            </a:r>
            <a:r>
              <a:rPr lang="hr-HR" dirty="0" err="1" smtClean="0"/>
              <a:t>nearer</a:t>
            </a:r>
            <a:r>
              <a:rPr lang="hr-HR" dirty="0" smtClean="0"/>
              <a:t> –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nearest</a:t>
            </a:r>
            <a:r>
              <a:rPr lang="hr-HR" dirty="0" smtClean="0"/>
              <a:t>/</a:t>
            </a:r>
            <a:r>
              <a:rPr lang="hr-HR" dirty="0" err="1" smtClean="0"/>
              <a:t>next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85</TotalTime>
  <Words>340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COMPARISON OF ADJECTIVES</vt:lpstr>
      <vt:lpstr>Types of Comparison Vrste komparacije</vt:lpstr>
      <vt:lpstr>Degrees of Comparison Stupnjevi komparacije</vt:lpstr>
      <vt:lpstr>Short Comparison Kratka komparacija</vt:lpstr>
      <vt:lpstr>Doubling of the Final Consonant Udvostručavanje završnog suglasnika</vt:lpstr>
      <vt:lpstr>Changing the Final –y to –ie Promjena završnog –y u -ie</vt:lpstr>
      <vt:lpstr>Long Comparison Duga komparacija</vt:lpstr>
      <vt:lpstr>Irregular Comparison Nepravilna komparacija</vt:lpstr>
      <vt:lpstr>Double Comparison Dvostruka komparacija</vt:lpstr>
      <vt:lpstr>Comparison of Equality Komparacija jednakosti</vt:lpstr>
      <vt:lpstr>Comparison of Equality – Similes</vt:lpstr>
      <vt:lpstr>PowerPoint Presentation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TENSE</dc:title>
  <dc:creator>DeValt</dc:creator>
  <cp:lastModifiedBy>Engleski</cp:lastModifiedBy>
  <cp:revision>13</cp:revision>
  <dcterms:created xsi:type="dcterms:W3CDTF">2012-11-04T07:51:26Z</dcterms:created>
  <dcterms:modified xsi:type="dcterms:W3CDTF">2012-11-05T20:03:12Z</dcterms:modified>
</cp:coreProperties>
</file>