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18486-8264-42AD-9912-D149865BB279}" type="datetimeFigureOut">
              <a:rPr lang="sr-Latn-CS" smtClean="0"/>
              <a:pPr/>
              <a:t>3.4.2013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COUNTABLE &amp; UNCOUNTABLE NOUNS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Silvije </a:t>
            </a:r>
            <a:r>
              <a:rPr lang="hr-HR" dirty="0" err="1" smtClean="0"/>
              <a:t>Devald</a:t>
            </a:r>
            <a:r>
              <a:rPr lang="hr-HR" dirty="0" smtClean="0"/>
              <a:t> M.A.</a:t>
            </a:r>
          </a:p>
          <a:p>
            <a:r>
              <a:rPr lang="hr-HR" dirty="0" smtClean="0"/>
              <a:t>Vladimir Nazor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smtClean="0"/>
              <a:t>Daruvar, Croatia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1" y="332656"/>
            <a:ext cx="8544949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95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Countable Nouns</a:t>
            </a:r>
            <a:br>
              <a:rPr lang="hr-HR" dirty="0" smtClean="0"/>
            </a:br>
            <a:r>
              <a:rPr lang="hr-HR" i="1" dirty="0" smtClean="0"/>
              <a:t>Brojive imenice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most nouns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have a plural form</a:t>
            </a:r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i="1" dirty="0" smtClean="0"/>
              <a:t>većina imenica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imaju oblik za množinu</a:t>
            </a:r>
            <a:endParaRPr lang="hr-H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Uncountable </a:t>
            </a:r>
            <a:r>
              <a:rPr lang="hr-HR" dirty="0"/>
              <a:t>Nouns</a:t>
            </a:r>
            <a:br>
              <a:rPr lang="hr-HR" dirty="0"/>
            </a:br>
            <a:r>
              <a:rPr lang="hr-HR" dirty="0" smtClean="0"/>
              <a:t>Nebrojive </a:t>
            </a:r>
            <a:r>
              <a:rPr lang="hr-HR" dirty="0"/>
              <a:t>imenice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 not have a plural form</a:t>
            </a:r>
          </a:p>
          <a:p>
            <a:r>
              <a:rPr lang="hr-HR" dirty="0" smtClean="0"/>
              <a:t>materials, (</a:t>
            </a:r>
            <a:r>
              <a:rPr lang="hr-HR" b="1" dirty="0" smtClean="0"/>
              <a:t>oil, water</a:t>
            </a:r>
            <a:r>
              <a:rPr lang="hr-HR" dirty="0" smtClean="0"/>
              <a:t>) abstract concepts (</a:t>
            </a:r>
            <a:r>
              <a:rPr lang="hr-HR" b="1" dirty="0" smtClean="0"/>
              <a:t>love, hate, pain</a:t>
            </a:r>
            <a:r>
              <a:rPr lang="hr-HR" dirty="0" smtClean="0"/>
              <a:t>)</a:t>
            </a:r>
            <a:r>
              <a:rPr lang="hr-HR" b="1" dirty="0" smtClean="0"/>
              <a:t>,</a:t>
            </a:r>
            <a:r>
              <a:rPr lang="hr-HR" dirty="0" smtClean="0"/>
              <a:t> some exceptions (</a:t>
            </a:r>
            <a:r>
              <a:rPr lang="hr-HR" b="1" dirty="0" smtClean="0"/>
              <a:t>advice, information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i="1" dirty="0" smtClean="0"/>
              <a:t>nemaju oblik za množinu</a:t>
            </a:r>
          </a:p>
          <a:p>
            <a:r>
              <a:rPr lang="hr-HR" i="1" dirty="0" smtClean="0"/>
              <a:t>tvari, apstraktni pojmovi, neke iznimke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52808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Quantity</a:t>
            </a:r>
            <a:br>
              <a:rPr lang="hr-HR" dirty="0" smtClean="0"/>
            </a:br>
            <a:r>
              <a:rPr lang="hr-HR" dirty="0" smtClean="0"/>
              <a:t>Količina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countable nouns can be counted</a:t>
            </a:r>
          </a:p>
          <a:p>
            <a:r>
              <a:rPr lang="hr-HR" dirty="0" smtClean="0"/>
              <a:t>for uncountable nouns we use measurements (</a:t>
            </a:r>
            <a:r>
              <a:rPr lang="hr-HR" b="1" dirty="0" smtClean="0"/>
              <a:t>a kilo of, three litres of</a:t>
            </a:r>
            <a:r>
              <a:rPr lang="hr-HR" dirty="0" smtClean="0"/>
              <a:t>) and containers (</a:t>
            </a:r>
            <a:r>
              <a:rPr lang="hr-HR" b="1" dirty="0" smtClean="0"/>
              <a:t>a bag of, two packets of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smtClean="0"/>
              <a:t>brojive imenice možemo brojati</a:t>
            </a:r>
          </a:p>
          <a:p>
            <a:r>
              <a:rPr lang="hr-HR" dirty="0" smtClean="0"/>
              <a:t>za nebrojive imenice koristimo mjerne jedinice ili „posude”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39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Containers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		</a:t>
            </a:r>
            <a:r>
              <a:rPr lang="hr-HR" sz="3600" dirty="0" smtClean="0"/>
              <a:t>a bottle of</a:t>
            </a:r>
          </a:p>
          <a:p>
            <a:pPr marL="0" indent="0">
              <a:buNone/>
            </a:pPr>
            <a:r>
              <a:rPr lang="hr-HR" sz="3600" dirty="0"/>
              <a:t>	</a:t>
            </a:r>
            <a:r>
              <a:rPr lang="hr-HR" sz="3600" dirty="0" smtClean="0"/>
              <a:t>	a carton of</a:t>
            </a:r>
          </a:p>
          <a:p>
            <a:pPr marL="0" indent="0">
              <a:buNone/>
            </a:pPr>
            <a:r>
              <a:rPr lang="hr-HR" sz="3600" dirty="0"/>
              <a:t>	</a:t>
            </a:r>
            <a:r>
              <a:rPr lang="hr-HR" sz="3600" dirty="0" smtClean="0"/>
              <a:t>	a jar of</a:t>
            </a:r>
          </a:p>
          <a:p>
            <a:pPr marL="0" indent="0">
              <a:buNone/>
            </a:pPr>
            <a:r>
              <a:rPr lang="hr-HR" sz="3600" dirty="0"/>
              <a:t>	</a:t>
            </a:r>
            <a:r>
              <a:rPr lang="hr-HR" sz="3600" dirty="0" smtClean="0"/>
              <a:t>	a bar of</a:t>
            </a:r>
          </a:p>
          <a:p>
            <a:pPr marL="0" indent="0">
              <a:buNone/>
            </a:pPr>
            <a:r>
              <a:rPr lang="hr-HR" sz="3600" dirty="0"/>
              <a:t>	</a:t>
            </a:r>
            <a:r>
              <a:rPr lang="hr-HR" sz="3600" dirty="0" smtClean="0"/>
              <a:t>	a tin of</a:t>
            </a:r>
          </a:p>
          <a:p>
            <a:pPr marL="0" indent="0">
              <a:buNone/>
            </a:pPr>
            <a:r>
              <a:rPr lang="hr-HR" sz="3600" dirty="0"/>
              <a:t>	</a:t>
            </a:r>
            <a:r>
              <a:rPr lang="hr-HR" sz="3600" dirty="0" smtClean="0"/>
              <a:t>	a crate of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81538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Quantity</a:t>
            </a:r>
            <a:br>
              <a:rPr lang="hr-HR" dirty="0" smtClean="0"/>
            </a:br>
            <a:r>
              <a:rPr lang="hr-HR" dirty="0" smtClean="0"/>
              <a:t>Količina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294022"/>
              </p:ext>
            </p:extLst>
          </p:nvPr>
        </p:nvGraphicFramePr>
        <p:xfrm>
          <a:off x="500063" y="1714500"/>
          <a:ext cx="818356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large quantity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small quantity</a:t>
                      </a:r>
                      <a:endParaRPr lang="hr-H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countable nouns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>
                          <a:solidFill>
                            <a:srgbClr val="002060"/>
                          </a:solidFill>
                        </a:rPr>
                        <a:t>many</a:t>
                      </a:r>
                      <a:endParaRPr lang="hr-HR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>
                          <a:solidFill>
                            <a:srgbClr val="002060"/>
                          </a:solidFill>
                        </a:rPr>
                        <a:t>few</a:t>
                      </a:r>
                      <a:endParaRPr lang="hr-HR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uncountable nouns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>
                          <a:solidFill>
                            <a:srgbClr val="002060"/>
                          </a:solidFill>
                        </a:rPr>
                        <a:t>much</a:t>
                      </a:r>
                      <a:endParaRPr lang="hr-HR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>
                          <a:solidFill>
                            <a:srgbClr val="002060"/>
                          </a:solidFill>
                        </a:rPr>
                        <a:t>little</a:t>
                      </a:r>
                      <a:endParaRPr lang="hr-HR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6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Indefinite Quantity</a:t>
            </a:r>
            <a:br>
              <a:rPr lang="hr-HR" dirty="0" smtClean="0"/>
            </a:br>
            <a:r>
              <a:rPr lang="hr-HR" dirty="0" smtClean="0"/>
              <a:t>Neodređena količina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some &amp; any</a:t>
            </a:r>
          </a:p>
          <a:p>
            <a:endParaRPr lang="hr-HR" dirty="0"/>
          </a:p>
          <a:p>
            <a:r>
              <a:rPr lang="hr-HR" i="1" dirty="0" smtClean="0"/>
              <a:t>nešto &amp; nekoliko</a:t>
            </a:r>
          </a:p>
        </p:txBody>
      </p:sp>
    </p:spTree>
    <p:extLst>
      <p:ext uri="{BB962C8B-B14F-4D97-AF65-F5344CB8AC3E}">
        <p14:creationId xmlns:p14="http://schemas.microsoft.com/office/powerpoint/2010/main" val="413679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vi-VN" dirty="0"/>
              <a:t>Indefinite Quantity</a:t>
            </a:r>
            <a:br>
              <a:rPr lang="vi-VN" dirty="0"/>
            </a:br>
            <a:r>
              <a:rPr lang="vi-VN" dirty="0"/>
              <a:t>Neodređena količina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	– positive sentences</a:t>
            </a:r>
          </a:p>
          <a:p>
            <a:pPr marL="0" indent="0">
              <a:buNone/>
            </a:pPr>
            <a:r>
              <a:rPr lang="en-US" dirty="0"/>
              <a:t>		- offering and asking for </a:t>
            </a:r>
            <a:r>
              <a:rPr lang="en-US" dirty="0" err="1"/>
              <a:t>sth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- questions expecting a positive 		  </a:t>
            </a:r>
            <a:r>
              <a:rPr lang="en-US" dirty="0" smtClean="0"/>
              <a:t>answer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i="1" dirty="0" smtClean="0"/>
              <a:t>some </a:t>
            </a:r>
            <a:r>
              <a:rPr lang="hr-HR" i="1" dirty="0"/>
              <a:t>	– </a:t>
            </a:r>
            <a:r>
              <a:rPr lang="hr-HR" i="1" dirty="0" smtClean="0"/>
              <a:t>u jesnim rečenicama</a:t>
            </a:r>
            <a:endParaRPr lang="hr-HR" i="1" dirty="0"/>
          </a:p>
          <a:p>
            <a:pPr marL="0" indent="0">
              <a:buNone/>
            </a:pPr>
            <a:r>
              <a:rPr lang="hr-HR" i="1" dirty="0"/>
              <a:t>		- </a:t>
            </a:r>
            <a:r>
              <a:rPr lang="hr-HR" i="1" dirty="0" smtClean="0"/>
              <a:t>kada nešto nudimo ili tražimo</a:t>
            </a:r>
            <a:endParaRPr lang="hr-HR" i="1" dirty="0"/>
          </a:p>
          <a:p>
            <a:pPr marL="0" indent="0">
              <a:buNone/>
            </a:pPr>
            <a:r>
              <a:rPr lang="hr-HR" i="1" dirty="0"/>
              <a:t>		- </a:t>
            </a:r>
            <a:r>
              <a:rPr lang="hr-HR" i="1" dirty="0" smtClean="0"/>
              <a:t>u pitanjima na koja očekujemo 		  jesni odgovor</a:t>
            </a:r>
            <a:endParaRPr lang="hr-HR" i="1" dirty="0"/>
          </a:p>
          <a:p>
            <a:pPr marL="0" indent="0">
              <a:buNone/>
            </a:pP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711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  <a:t>Indefinite Quantity</a:t>
            </a:r>
            <a:br>
              <a:rPr lang="vi-VN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vi-VN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  <a:t>Neodređena količina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07F09"/>
              </a:buClr>
            </a:pPr>
            <a:r>
              <a:rPr lang="hr-HR" dirty="0" smtClean="0">
                <a:solidFill>
                  <a:prstClr val="black"/>
                </a:solidFill>
              </a:rPr>
              <a:t>any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	– </a:t>
            </a:r>
            <a:r>
              <a:rPr lang="hr-HR" dirty="0" smtClean="0">
                <a:solidFill>
                  <a:prstClr val="black"/>
                </a:solidFill>
              </a:rPr>
              <a:t>negative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sentences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- </a:t>
            </a:r>
            <a:r>
              <a:rPr lang="hr-HR" dirty="0" smtClean="0">
                <a:solidFill>
                  <a:prstClr val="black"/>
                </a:solidFill>
              </a:rPr>
              <a:t>questions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- </a:t>
            </a:r>
            <a:r>
              <a:rPr lang="hr-HR" dirty="0" smtClean="0">
                <a:solidFill>
                  <a:prstClr val="black"/>
                </a:solidFill>
              </a:rPr>
              <a:t>meaning „one” or „whichever”</a:t>
            </a:r>
            <a:endParaRPr lang="hr-HR" dirty="0">
              <a:solidFill>
                <a:prstClr val="black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hr-HR" dirty="0">
              <a:solidFill>
                <a:prstClr val="black"/>
              </a:solidFill>
            </a:endParaRPr>
          </a:p>
          <a:p>
            <a:pPr lvl="0">
              <a:buClr>
                <a:srgbClr val="F07F09"/>
              </a:buClr>
            </a:pPr>
            <a:r>
              <a:rPr lang="hr-HR" i="1" dirty="0" smtClean="0">
                <a:solidFill>
                  <a:prstClr val="black"/>
                </a:solidFill>
              </a:rPr>
              <a:t>any </a:t>
            </a:r>
            <a:r>
              <a:rPr lang="hr-HR" i="1" dirty="0">
                <a:solidFill>
                  <a:prstClr val="black"/>
                </a:solidFill>
              </a:rPr>
              <a:t>	– u </a:t>
            </a:r>
            <a:r>
              <a:rPr lang="hr-HR" i="1" dirty="0" smtClean="0">
                <a:solidFill>
                  <a:prstClr val="black"/>
                </a:solidFill>
              </a:rPr>
              <a:t>niječnim </a:t>
            </a:r>
            <a:r>
              <a:rPr lang="hr-HR" i="1" dirty="0">
                <a:solidFill>
                  <a:prstClr val="black"/>
                </a:solidFill>
              </a:rPr>
              <a:t>rečenicama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i="1" dirty="0">
                <a:solidFill>
                  <a:prstClr val="black"/>
                </a:solidFill>
              </a:rPr>
              <a:t>		- </a:t>
            </a:r>
            <a:r>
              <a:rPr lang="hr-HR" i="1" dirty="0" smtClean="0">
                <a:solidFill>
                  <a:prstClr val="black"/>
                </a:solidFill>
              </a:rPr>
              <a:t>u pitanjima</a:t>
            </a:r>
            <a:endParaRPr lang="hr-HR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hr-HR" i="1" dirty="0">
                <a:solidFill>
                  <a:prstClr val="black"/>
                </a:solidFill>
              </a:rPr>
              <a:t>		- u </a:t>
            </a:r>
            <a:r>
              <a:rPr lang="hr-HR" i="1" dirty="0" smtClean="0">
                <a:solidFill>
                  <a:prstClr val="black"/>
                </a:solidFill>
              </a:rPr>
              <a:t>značenju „jedan” ili „bilo koji”</a:t>
            </a:r>
            <a:endParaRPr lang="hr-HR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03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</TotalTime>
  <Words>151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COUNTABLE &amp; UNCOUNTABLE NOUNS</vt:lpstr>
      <vt:lpstr>Countable Nouns Brojive imenice</vt:lpstr>
      <vt:lpstr>Uncountable Nouns Nebrojive imenice</vt:lpstr>
      <vt:lpstr>Quantity Količina</vt:lpstr>
      <vt:lpstr>Containers</vt:lpstr>
      <vt:lpstr>Quantity Količina</vt:lpstr>
      <vt:lpstr>Indefinite Quantity Neodređena količina</vt:lpstr>
      <vt:lpstr>Indefinite Quantity Neodređena količina</vt:lpstr>
      <vt:lpstr>Indefinite Quantity Neodređena količina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DeValt</dc:creator>
  <cp:lastModifiedBy>Engleski</cp:lastModifiedBy>
  <cp:revision>17</cp:revision>
  <dcterms:created xsi:type="dcterms:W3CDTF">2012-11-04T07:51:26Z</dcterms:created>
  <dcterms:modified xsi:type="dcterms:W3CDTF">2013-04-03T04:08:26Z</dcterms:modified>
</cp:coreProperties>
</file>