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60" r:id="rId8"/>
    <p:sldId id="266" r:id="rId9"/>
    <p:sldId id="261" r:id="rId10"/>
    <p:sldId id="265" r:id="rId11"/>
    <p:sldId id="272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28.11.2012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28.11.2012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28.11.2012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28.11.2012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28.11.2012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28.11.2012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28.11.2012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28.11.2012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28.11.2012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28.11.2012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28.11.2012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818486-8264-42AD-9912-D149865BB279}" type="datetimeFigureOut">
              <a:rPr lang="sr-Latn-CS" smtClean="0"/>
              <a:t>28.11.2012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PAST </a:t>
            </a:r>
            <a:r>
              <a:rPr lang="hr-HR" dirty="0" smtClean="0"/>
              <a:t>CONTINUOUS</a:t>
            </a:r>
            <a:r>
              <a:rPr lang="hr-HR" dirty="0" smtClean="0"/>
              <a:t> </a:t>
            </a:r>
            <a:r>
              <a:rPr lang="hr-HR" dirty="0" smtClean="0"/>
              <a:t>TENSE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Silvije </a:t>
            </a:r>
            <a:r>
              <a:rPr lang="hr-HR" dirty="0" err="1" smtClean="0"/>
              <a:t>Devald</a:t>
            </a:r>
            <a:r>
              <a:rPr lang="hr-HR" dirty="0" smtClean="0"/>
              <a:t> M.A.</a:t>
            </a:r>
          </a:p>
          <a:p>
            <a:r>
              <a:rPr lang="hr-HR" dirty="0" smtClean="0"/>
              <a:t>Vladimir Nazor </a:t>
            </a:r>
            <a:r>
              <a:rPr lang="hr-HR" dirty="0" err="1" smtClean="0"/>
              <a:t>Primary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endParaRPr lang="hr-HR" dirty="0" smtClean="0"/>
          </a:p>
          <a:p>
            <a:r>
              <a:rPr lang="hr-HR" dirty="0" smtClean="0"/>
              <a:t>Daruvar, Croatia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>Fill in the sentence with the appropriate Past </a:t>
            </a:r>
            <a:r>
              <a:rPr lang="hr-HR" sz="2400" dirty="0" smtClean="0"/>
              <a:t>Continuous or Past Simple form </a:t>
            </a:r>
            <a:r>
              <a:rPr lang="hr-HR" sz="2400" dirty="0" smtClean="0"/>
              <a:t>of the verb in brackets: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They __________ when somebody ______ on the door. (sleep, knock)</a:t>
            </a:r>
          </a:p>
          <a:p>
            <a:pPr>
              <a:buNone/>
            </a:pPr>
            <a:r>
              <a:rPr lang="hr-HR" dirty="0" smtClean="0"/>
              <a:t>While he _____________ a text message his phone _________ dead. (write, go)</a:t>
            </a:r>
          </a:p>
          <a:p>
            <a:pPr>
              <a:buNone/>
            </a:pPr>
            <a:r>
              <a:rPr lang="hr-HR" dirty="0" smtClean="0"/>
              <a:t>We _____________ Twister last Sunday. (play)</a:t>
            </a:r>
          </a:p>
          <a:p>
            <a:pPr>
              <a:buNone/>
            </a:pPr>
            <a:r>
              <a:rPr lang="hr-HR" dirty="0" smtClean="0"/>
              <a:t>You _____________ to music while I ______________ a cake. (listen, make)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332656"/>
            <a:ext cx="8697595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4965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980728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hr-HR" dirty="0" err="1" smtClean="0"/>
              <a:t>Thank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for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attention</a:t>
            </a:r>
            <a:r>
              <a:rPr lang="hr-HR" dirty="0" smtClean="0"/>
              <a:t>!</a:t>
            </a:r>
            <a:endParaRPr lang="hr-HR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482" y="2060848"/>
            <a:ext cx="5715000" cy="380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/>
          <a:lstStyle/>
          <a:p>
            <a:pPr algn="ctr"/>
            <a:r>
              <a:rPr lang="hr-HR" dirty="0" smtClean="0"/>
              <a:t>Past </a:t>
            </a:r>
            <a:r>
              <a:rPr lang="hr-HR" dirty="0" smtClean="0"/>
              <a:t>Continuous</a:t>
            </a:r>
            <a:r>
              <a:rPr lang="hr-HR" dirty="0" smtClean="0"/>
              <a:t> </a:t>
            </a:r>
            <a:r>
              <a:rPr lang="hr-HR" dirty="0" smtClean="0"/>
              <a:t>Tense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183880" cy="418795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hr-HR" i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r-HR" i="1" dirty="0" smtClean="0"/>
              <a:t>	</a:t>
            </a:r>
            <a:r>
              <a:rPr lang="hr-HR" b="1" i="1" dirty="0" smtClean="0"/>
              <a:t>was/were + present participle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b="1" i="1" dirty="0"/>
              <a:t>	</a:t>
            </a:r>
            <a:r>
              <a:rPr lang="hr-HR" b="1" i="1" dirty="0" smtClean="0"/>
              <a:t>			(infinitive+ing)</a:t>
            </a:r>
          </a:p>
          <a:p>
            <a:pPr marL="0" indent="0">
              <a:lnSpc>
                <a:spcPct val="150000"/>
              </a:lnSpc>
              <a:buNone/>
            </a:pPr>
            <a:endParaRPr lang="hr-HR" b="1" i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r-HR" b="1" dirty="0" smtClean="0"/>
              <a:t>She was watching TV at 8 o’clock.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Present Participle</a:t>
            </a:r>
            <a:br>
              <a:rPr lang="hr-HR" dirty="0" smtClean="0"/>
            </a:br>
            <a:r>
              <a:rPr lang="hr-HR" i="1" dirty="0" smtClean="0"/>
              <a:t>Particip sadašnji</a:t>
            </a:r>
            <a:endParaRPr lang="hr-H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	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	</a:t>
            </a:r>
            <a:r>
              <a:rPr lang="hr-HR" b="1" dirty="0" smtClean="0"/>
              <a:t>infinitive + ing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used in all continuous tenses (Present Continuous, Present Perfect Continuous...)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32985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3200" dirty="0">
                <a:solidFill>
                  <a:srgbClr val="F07F09">
                    <a:tint val="88000"/>
                    <a:satMod val="150000"/>
                  </a:srgbClr>
                </a:solidFill>
              </a:rPr>
              <a:t>Present Participle</a:t>
            </a:r>
            <a:br>
              <a:rPr lang="hr-HR" sz="3200" dirty="0">
                <a:solidFill>
                  <a:srgbClr val="F07F09">
                    <a:tint val="88000"/>
                    <a:satMod val="150000"/>
                  </a:srgbClr>
                </a:solidFill>
              </a:rPr>
            </a:br>
            <a:r>
              <a:rPr lang="hr-HR" sz="3200" i="1" dirty="0">
                <a:solidFill>
                  <a:srgbClr val="F07F09">
                    <a:tint val="88000"/>
                    <a:satMod val="150000"/>
                  </a:srgbClr>
                </a:solidFill>
              </a:rPr>
              <a:t>Particip sadašnji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verbs ending in a consonant preceded by a short vowel double the last consonant</a:t>
            </a:r>
          </a:p>
          <a:p>
            <a:r>
              <a:rPr lang="hr-HR" i="1" dirty="0" smtClean="0"/>
              <a:t>glagoli koji završavaju na suglasnik ispred kojeg je kratki samoglasnik, udvostručuju zadnji suglasnik</a:t>
            </a:r>
          </a:p>
          <a:p>
            <a:pPr marL="0" indent="0">
              <a:buNone/>
            </a:pPr>
            <a:endParaRPr lang="hr-HR" i="1" dirty="0"/>
          </a:p>
          <a:p>
            <a:pPr marL="0" indent="0">
              <a:buNone/>
            </a:pPr>
            <a:r>
              <a:rPr lang="hr-HR" i="1" dirty="0" smtClean="0"/>
              <a:t>	</a:t>
            </a:r>
            <a:r>
              <a:rPr lang="hr-HR" b="1" i="1" dirty="0" smtClean="0"/>
              <a:t>sit – sitting</a:t>
            </a:r>
          </a:p>
          <a:p>
            <a:pPr marL="0" indent="0">
              <a:buNone/>
            </a:pPr>
            <a:r>
              <a:rPr lang="hr-HR" b="1" i="1" dirty="0"/>
              <a:t>	</a:t>
            </a:r>
            <a:r>
              <a:rPr lang="hr-HR" b="1" i="1" dirty="0" smtClean="0"/>
              <a:t>swim – swimming</a:t>
            </a:r>
          </a:p>
          <a:p>
            <a:pPr marL="0" indent="0">
              <a:buNone/>
            </a:pPr>
            <a:r>
              <a:rPr lang="hr-HR" b="1" i="1" dirty="0"/>
              <a:t>	</a:t>
            </a:r>
            <a:r>
              <a:rPr lang="hr-HR" b="1" i="1" dirty="0" smtClean="0"/>
              <a:t>cut - cutting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12747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2900" dirty="0">
                <a:solidFill>
                  <a:srgbClr val="F07F09">
                    <a:tint val="88000"/>
                    <a:satMod val="150000"/>
                  </a:srgbClr>
                </a:solidFill>
              </a:rPr>
              <a:t>Present Participle</a:t>
            </a:r>
            <a:br>
              <a:rPr lang="hr-HR" sz="2900" dirty="0">
                <a:solidFill>
                  <a:srgbClr val="F07F09">
                    <a:tint val="88000"/>
                    <a:satMod val="150000"/>
                  </a:srgbClr>
                </a:solidFill>
              </a:rPr>
            </a:br>
            <a:r>
              <a:rPr lang="hr-HR" sz="2900" i="1" dirty="0">
                <a:solidFill>
                  <a:srgbClr val="F07F09">
                    <a:tint val="88000"/>
                    <a:satMod val="150000"/>
                  </a:srgbClr>
                </a:solidFill>
              </a:rPr>
              <a:t>Particip sadašnji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verbs ending in silent –e lose the –e</a:t>
            </a:r>
          </a:p>
          <a:p>
            <a:r>
              <a:rPr lang="hr-HR" i="1" dirty="0" smtClean="0"/>
              <a:t>glagoli koji završavaju na –e koje se en izgovara, gube to –e</a:t>
            </a:r>
          </a:p>
          <a:p>
            <a:pPr marL="0" indent="0">
              <a:buNone/>
            </a:pPr>
            <a:endParaRPr lang="hr-HR" i="1" dirty="0"/>
          </a:p>
          <a:p>
            <a:pPr marL="0" indent="0">
              <a:buNone/>
            </a:pPr>
            <a:r>
              <a:rPr lang="hr-HR" i="1" dirty="0" smtClean="0"/>
              <a:t>	</a:t>
            </a:r>
            <a:r>
              <a:rPr lang="hr-HR" b="1" i="1" dirty="0" smtClean="0"/>
              <a:t>take – taking</a:t>
            </a:r>
          </a:p>
          <a:p>
            <a:pPr marL="0" indent="0">
              <a:buNone/>
            </a:pPr>
            <a:r>
              <a:rPr lang="hr-HR" b="1" i="1" dirty="0"/>
              <a:t>	</a:t>
            </a:r>
            <a:r>
              <a:rPr lang="hr-HR" b="1" i="1" dirty="0" smtClean="0"/>
              <a:t>write – writing</a:t>
            </a:r>
          </a:p>
          <a:p>
            <a:pPr marL="0" indent="0">
              <a:buNone/>
            </a:pPr>
            <a:r>
              <a:rPr lang="hr-HR" b="1" i="1" dirty="0"/>
              <a:t>	</a:t>
            </a:r>
            <a:r>
              <a:rPr lang="hr-HR" b="1" i="1" dirty="0" smtClean="0"/>
              <a:t>have - having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294006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2900" dirty="0">
                <a:solidFill>
                  <a:srgbClr val="F07F09">
                    <a:tint val="88000"/>
                    <a:satMod val="150000"/>
                  </a:srgbClr>
                </a:solidFill>
              </a:rPr>
              <a:t>Present Participle</a:t>
            </a:r>
            <a:br>
              <a:rPr lang="hr-HR" sz="2900" dirty="0">
                <a:solidFill>
                  <a:srgbClr val="F07F09">
                    <a:tint val="88000"/>
                    <a:satMod val="150000"/>
                  </a:srgbClr>
                </a:solidFill>
              </a:rPr>
            </a:br>
            <a:r>
              <a:rPr lang="hr-HR" sz="2900" i="1" dirty="0">
                <a:solidFill>
                  <a:srgbClr val="F07F09">
                    <a:tint val="88000"/>
                    <a:satMod val="150000"/>
                  </a:srgbClr>
                </a:solidFill>
              </a:rPr>
              <a:t>Particip sadašnji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verbs ending in –ie change the final –ie into –y</a:t>
            </a:r>
          </a:p>
          <a:p>
            <a:r>
              <a:rPr lang="hr-HR" i="1" dirty="0" smtClean="0"/>
              <a:t>glagoli koji završavaju na –ie, pretvaraju završno –ie u –y</a:t>
            </a:r>
          </a:p>
          <a:p>
            <a:pPr marL="0" indent="0">
              <a:buNone/>
            </a:pPr>
            <a:endParaRPr lang="hr-HR" i="1" dirty="0"/>
          </a:p>
          <a:p>
            <a:pPr marL="0" indent="0">
              <a:buNone/>
            </a:pPr>
            <a:r>
              <a:rPr lang="hr-HR" b="1" i="1" dirty="0" smtClean="0"/>
              <a:t>	lie – lying</a:t>
            </a:r>
          </a:p>
          <a:p>
            <a:pPr marL="0" indent="0">
              <a:buNone/>
            </a:pPr>
            <a:r>
              <a:rPr lang="hr-HR" b="1" i="1" dirty="0"/>
              <a:t>	</a:t>
            </a:r>
            <a:r>
              <a:rPr lang="hr-HR" b="1" i="1" dirty="0" smtClean="0"/>
              <a:t>die – dying</a:t>
            </a:r>
          </a:p>
          <a:p>
            <a:pPr marL="0" indent="0">
              <a:buNone/>
            </a:pPr>
            <a:r>
              <a:rPr lang="hr-HR" i="1" dirty="0" smtClean="0"/>
              <a:t>but:	</a:t>
            </a:r>
            <a:r>
              <a:rPr lang="hr-HR" b="1" i="1" dirty="0" smtClean="0"/>
              <a:t>dye - dying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202148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Usage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i="1" dirty="0" smtClean="0"/>
              <a:t>Uporaba</a:t>
            </a:r>
            <a:endParaRPr lang="hr-H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past action happening at a specific time in the past</a:t>
            </a:r>
            <a:endParaRPr lang="hr-HR" dirty="0" smtClean="0"/>
          </a:p>
          <a:p>
            <a:r>
              <a:rPr lang="hr-HR" i="1" dirty="0" smtClean="0"/>
              <a:t>prošla radnja koja je bila u tijeku u određenom trenutku u prošlosti</a:t>
            </a:r>
            <a:endParaRPr lang="hr-HR" i="1" dirty="0" smtClean="0"/>
          </a:p>
          <a:p>
            <a:pPr>
              <a:buNone/>
            </a:pPr>
            <a:endParaRPr lang="hr-HR" i="1" dirty="0" smtClean="0"/>
          </a:p>
          <a:p>
            <a:pPr>
              <a:buNone/>
            </a:pPr>
            <a:endParaRPr lang="hr-HR" i="1" dirty="0"/>
          </a:p>
          <a:p>
            <a:pPr>
              <a:buNone/>
            </a:pPr>
            <a:r>
              <a:rPr lang="hr-HR" i="1" dirty="0" smtClean="0"/>
              <a:t>	</a:t>
            </a:r>
            <a:r>
              <a:rPr lang="hr-HR" b="1" dirty="0" smtClean="0"/>
              <a:t>I was reading a book at 11 last night.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Usage</a:t>
            </a:r>
            <a:br>
              <a:rPr lang="hr-HR" dirty="0"/>
            </a:br>
            <a:r>
              <a:rPr lang="hr-HR" i="1" dirty="0"/>
              <a:t>Uporaba</a:t>
            </a:r>
            <a:endParaRPr lang="hr-H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two </a:t>
            </a:r>
            <a:r>
              <a:rPr lang="vi-VN" dirty="0" smtClean="0"/>
              <a:t>past action</a:t>
            </a:r>
            <a:r>
              <a:rPr lang="hr-HR" dirty="0" smtClean="0"/>
              <a:t>s</a:t>
            </a:r>
            <a:r>
              <a:rPr lang="vi-VN" dirty="0" smtClean="0"/>
              <a:t> </a:t>
            </a:r>
            <a:r>
              <a:rPr lang="vi-VN" dirty="0"/>
              <a:t>happening at </a:t>
            </a:r>
            <a:r>
              <a:rPr lang="hr-HR" dirty="0" smtClean="0"/>
              <a:t>the same t</a:t>
            </a:r>
            <a:r>
              <a:rPr lang="vi-VN" dirty="0" smtClean="0"/>
              <a:t>ime</a:t>
            </a:r>
            <a:endParaRPr lang="hr-HR" dirty="0" smtClean="0"/>
          </a:p>
          <a:p>
            <a:r>
              <a:rPr lang="hr-HR" i="1" dirty="0" smtClean="0"/>
              <a:t>dvije </a:t>
            </a:r>
            <a:r>
              <a:rPr lang="vi-VN" i="1" dirty="0" smtClean="0"/>
              <a:t>prošl</a:t>
            </a:r>
            <a:r>
              <a:rPr lang="hr-HR" i="1" dirty="0" smtClean="0"/>
              <a:t>e </a:t>
            </a:r>
            <a:r>
              <a:rPr lang="vi-VN" i="1" dirty="0" smtClean="0"/>
              <a:t>radnj</a:t>
            </a:r>
            <a:r>
              <a:rPr lang="hr-HR" i="1" dirty="0" smtClean="0"/>
              <a:t>e</a:t>
            </a:r>
            <a:r>
              <a:rPr lang="vi-VN" i="1" dirty="0" smtClean="0"/>
              <a:t> koj</a:t>
            </a:r>
            <a:r>
              <a:rPr lang="hr-HR" i="1" dirty="0" smtClean="0"/>
              <a:t>e</a:t>
            </a:r>
            <a:r>
              <a:rPr lang="vi-VN" i="1" dirty="0" smtClean="0"/>
              <a:t> </a:t>
            </a:r>
            <a:r>
              <a:rPr lang="hr-HR" i="1" dirty="0" smtClean="0"/>
              <a:t>su se odvijale istovremeno</a:t>
            </a:r>
            <a:endParaRPr lang="vi-VN" i="1" dirty="0"/>
          </a:p>
          <a:p>
            <a:pPr>
              <a:buNone/>
            </a:pPr>
            <a:endParaRPr lang="hr-HR" i="1" dirty="0" smtClean="0"/>
          </a:p>
          <a:p>
            <a:pPr>
              <a:buNone/>
            </a:pPr>
            <a:r>
              <a:rPr lang="hr-HR" b="1" i="1" dirty="0" smtClean="0"/>
              <a:t>He was having dinner while his sister was washing the dishes.</a:t>
            </a:r>
            <a:endParaRPr lang="hr-HR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Usage</a:t>
            </a:r>
            <a:br>
              <a:rPr lang="hr-HR" dirty="0"/>
            </a:br>
            <a:r>
              <a:rPr lang="hr-HR" i="1" dirty="0"/>
              <a:t>Uporaba</a:t>
            </a:r>
            <a:endParaRPr lang="hr-H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 long past action interrupted by a short action</a:t>
            </a:r>
          </a:p>
          <a:p>
            <a:r>
              <a:rPr lang="hr-HR" i="1" dirty="0" smtClean="0"/>
              <a:t>duga prošla radnja koju prekida kratka radnja</a:t>
            </a:r>
          </a:p>
          <a:p>
            <a:pPr marL="0" indent="0">
              <a:buNone/>
            </a:pPr>
            <a:endParaRPr lang="hr-HR" i="1" dirty="0"/>
          </a:p>
          <a:p>
            <a:pPr marL="0" indent="0">
              <a:buNone/>
            </a:pPr>
            <a:r>
              <a:rPr lang="hr-HR" b="1" i="1" dirty="0" smtClean="0"/>
              <a:t>He was doing his homework when the 	telephone rang.</a:t>
            </a:r>
            <a:endParaRPr lang="hr-HR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144</TotalTime>
  <Words>265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PAST CONTINUOUS TENSE</vt:lpstr>
      <vt:lpstr>Past Continuous Tense</vt:lpstr>
      <vt:lpstr>Present Participle Particip sadašnji</vt:lpstr>
      <vt:lpstr>Present Participle Particip sadašnji</vt:lpstr>
      <vt:lpstr>Present Participle Particip sadašnji</vt:lpstr>
      <vt:lpstr>Present Participle Particip sadašnji</vt:lpstr>
      <vt:lpstr>Usage Uporaba</vt:lpstr>
      <vt:lpstr>Usage Uporaba</vt:lpstr>
      <vt:lpstr>Usage Uporaba</vt:lpstr>
      <vt:lpstr>Fill in the sentence with the appropriate Past Continuous or Past Simple form of the verb in brackets:</vt:lpstr>
      <vt:lpstr>PowerPoint Presentation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TENSE</dc:title>
  <dc:creator>DeValt</dc:creator>
  <cp:lastModifiedBy>Engleski</cp:lastModifiedBy>
  <cp:revision>13</cp:revision>
  <dcterms:created xsi:type="dcterms:W3CDTF">2012-11-04T07:51:26Z</dcterms:created>
  <dcterms:modified xsi:type="dcterms:W3CDTF">2012-11-28T22:07:15Z</dcterms:modified>
</cp:coreProperties>
</file>